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" roundtripDataSignature="AMtx7miwCqFc9lBUqzReyh8aLVG/uT7s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>
  <p:cSld name="Diapositive de titr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9269" y="5613326"/>
            <a:ext cx="2163472" cy="101669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3"/>
          <p:cNvSpPr txBox="1">
            <a:spLocks noGrp="1"/>
          </p:cNvSpPr>
          <p:nvPr>
            <p:ph type="body" idx="1"/>
          </p:nvPr>
        </p:nvSpPr>
        <p:spPr>
          <a:xfrm>
            <a:off x="2962528" y="5765890"/>
            <a:ext cx="8120000" cy="711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23" descr="Beneylu School" title="Beneylu Schoo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9526"/>
            <a:ext cx="12192000" cy="5340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3" descr="C:\Users\Hanna\Desktop\BNJim bannièr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9757" y="733710"/>
            <a:ext cx="4882295" cy="4899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 - Vert">
  <p:cSld name="Titre de section - Vert">
    <p:bg>
      <p:bgPr>
        <a:solidFill>
          <a:schemeClr val="accent3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2"/>
          <p:cNvSpPr txBox="1">
            <a:spLocks noGrp="1"/>
          </p:cNvSpPr>
          <p:nvPr>
            <p:ph type="title"/>
          </p:nvPr>
        </p:nvSpPr>
        <p:spPr>
          <a:xfrm>
            <a:off x="838200" y="2583970"/>
            <a:ext cx="10515600" cy="99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body" idx="1"/>
          </p:nvPr>
        </p:nvSpPr>
        <p:spPr>
          <a:xfrm>
            <a:off x="838200" y="3852263"/>
            <a:ext cx="10515600" cy="784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2000"/>
              <a:buNone/>
              <a:defRPr sz="2000">
                <a:solidFill>
                  <a:srgbClr val="888B9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800"/>
              <a:buNone/>
              <a:defRPr sz="1800">
                <a:solidFill>
                  <a:srgbClr val="888B9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9pPr>
          </a:lstStyle>
          <a:p>
            <a:endParaRPr/>
          </a:p>
        </p:txBody>
      </p:sp>
      <p:pic>
        <p:nvPicPr>
          <p:cNvPr id="64" name="Google Shape;64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165461" cy="1257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 - Jaune">
  <p:cSld name="Titre de section - Jaune">
    <p:bg>
      <p:bgPr>
        <a:solidFill>
          <a:schemeClr val="accent5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 txBox="1">
            <a:spLocks noGrp="1"/>
          </p:cNvSpPr>
          <p:nvPr>
            <p:ph type="title"/>
          </p:nvPr>
        </p:nvSpPr>
        <p:spPr>
          <a:xfrm>
            <a:off x="838200" y="2583970"/>
            <a:ext cx="10515600" cy="99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1"/>
          </p:nvPr>
        </p:nvSpPr>
        <p:spPr>
          <a:xfrm>
            <a:off x="838200" y="3852263"/>
            <a:ext cx="10515600" cy="784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2000"/>
              <a:buNone/>
              <a:defRPr sz="2000">
                <a:solidFill>
                  <a:srgbClr val="888B9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800"/>
              <a:buNone/>
              <a:defRPr sz="1800">
                <a:solidFill>
                  <a:srgbClr val="888B9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9pPr>
          </a:lstStyle>
          <a:p>
            <a:endParaRPr/>
          </a:p>
        </p:txBody>
      </p:sp>
      <p:pic>
        <p:nvPicPr>
          <p:cNvPr id="68" name="Google Shape;6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165461" cy="1257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 - Violet">
  <p:cSld name="Titre de section - Violet">
    <p:bg>
      <p:bgPr>
        <a:solidFill>
          <a:schemeClr val="accent6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4"/>
          <p:cNvSpPr txBox="1">
            <a:spLocks noGrp="1"/>
          </p:cNvSpPr>
          <p:nvPr>
            <p:ph type="title"/>
          </p:nvPr>
        </p:nvSpPr>
        <p:spPr>
          <a:xfrm>
            <a:off x="838200" y="2583970"/>
            <a:ext cx="10515600" cy="99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body" idx="1"/>
          </p:nvPr>
        </p:nvSpPr>
        <p:spPr>
          <a:xfrm>
            <a:off x="838200" y="3852263"/>
            <a:ext cx="10515600" cy="784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2000"/>
              <a:buNone/>
              <a:defRPr sz="2000">
                <a:solidFill>
                  <a:srgbClr val="888B9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800"/>
              <a:buNone/>
              <a:defRPr sz="1800">
                <a:solidFill>
                  <a:srgbClr val="888B9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9pPr>
          </a:lstStyle>
          <a:p>
            <a:endParaRPr/>
          </a:p>
        </p:txBody>
      </p:sp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165461" cy="1257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clusion">
  <p:cSld name="Conclus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5"/>
          <p:cNvSpPr txBox="1">
            <a:spLocks noGrp="1"/>
          </p:cNvSpPr>
          <p:nvPr>
            <p:ph type="sldNum" idx="12"/>
          </p:nvPr>
        </p:nvSpPr>
        <p:spPr>
          <a:xfrm>
            <a:off x="8610600" y="6582747"/>
            <a:ext cx="2743200" cy="19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B91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B91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B91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B91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B91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B91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B91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B91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B9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pic>
        <p:nvPicPr>
          <p:cNvPr id="75" name="Google Shape;75;p35"/>
          <p:cNvPicPr preferRelativeResize="0"/>
          <p:nvPr/>
        </p:nvPicPr>
        <p:blipFill rotWithShape="1">
          <a:blip r:embed="rId2">
            <a:alphaModFix/>
          </a:blip>
          <a:srcRect l="19741" t="-123" r="1949" b="-60"/>
          <a:stretch/>
        </p:blipFill>
        <p:spPr>
          <a:xfrm>
            <a:off x="-25169" y="-8389"/>
            <a:ext cx="12239539" cy="687058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35"/>
          <p:cNvSpPr txBox="1"/>
          <p:nvPr/>
        </p:nvSpPr>
        <p:spPr>
          <a:xfrm>
            <a:off x="226242" y="5362474"/>
            <a:ext cx="3110845" cy="132343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Benjamin Viaud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Co-fondateur de Beneylu</a:t>
            </a:r>
            <a:br>
              <a:rPr lang="fr-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benjamin@beneylu.com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01 83 62 68 79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clusion">
  <p:cSld name="1_Conclus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6"/>
          <p:cNvSpPr txBox="1">
            <a:spLocks noGrp="1"/>
          </p:cNvSpPr>
          <p:nvPr>
            <p:ph type="sldNum" idx="12"/>
          </p:nvPr>
        </p:nvSpPr>
        <p:spPr>
          <a:xfrm>
            <a:off x="8610600" y="6582747"/>
            <a:ext cx="2743200" cy="19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B91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B91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B91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B91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B91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B91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B91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B91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B9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pic>
        <p:nvPicPr>
          <p:cNvPr id="79" name="Google Shape;79;p36"/>
          <p:cNvPicPr preferRelativeResize="0"/>
          <p:nvPr/>
        </p:nvPicPr>
        <p:blipFill rotWithShape="1">
          <a:blip r:embed="rId2">
            <a:alphaModFix/>
          </a:blip>
          <a:srcRect l="19741" t="-123" r="1949" b="-60"/>
          <a:stretch/>
        </p:blipFill>
        <p:spPr>
          <a:xfrm>
            <a:off x="-25169" y="-8389"/>
            <a:ext cx="12239539" cy="6870584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36"/>
          <p:cNvSpPr txBox="1"/>
          <p:nvPr/>
        </p:nvSpPr>
        <p:spPr>
          <a:xfrm>
            <a:off x="226242" y="5362474"/>
            <a:ext cx="3110845" cy="132343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Lucile Valensi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Directrice éditoriale de Beneylu</a:t>
            </a:r>
            <a:br>
              <a:rPr lang="fr-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lucile@beneylu.com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01 84 24 01 70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 - Rouge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4"/>
          <p:cNvSpPr txBox="1">
            <a:spLocks noGrp="1"/>
          </p:cNvSpPr>
          <p:nvPr>
            <p:ph type="title"/>
          </p:nvPr>
        </p:nvSpPr>
        <p:spPr>
          <a:xfrm>
            <a:off x="838200" y="2583970"/>
            <a:ext cx="10515600" cy="99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body" idx="1"/>
          </p:nvPr>
        </p:nvSpPr>
        <p:spPr>
          <a:xfrm>
            <a:off x="838200" y="3852263"/>
            <a:ext cx="10515600" cy="784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2000"/>
              <a:buNone/>
              <a:defRPr sz="2000">
                <a:solidFill>
                  <a:srgbClr val="888B9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800"/>
              <a:buNone/>
              <a:defRPr sz="1800">
                <a:solidFill>
                  <a:srgbClr val="888B9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9pPr>
          </a:lstStyle>
          <a:p>
            <a:endParaRPr/>
          </a:p>
        </p:txBody>
      </p:sp>
      <p:pic>
        <p:nvPicPr>
          <p:cNvPr id="23" name="Google Shape;23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165461" cy="1257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163472" cy="125743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5"/>
          <p:cNvSpPr txBox="1">
            <a:spLocks noGrp="1"/>
          </p:cNvSpPr>
          <p:nvPr>
            <p:ph type="body" idx="1"/>
          </p:nvPr>
        </p:nvSpPr>
        <p:spPr>
          <a:xfrm>
            <a:off x="838200" y="1483948"/>
            <a:ext cx="10515600" cy="49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2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urier New"/>
              <a:buNone/>
              <a:defRPr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sldNum" idx="12"/>
          </p:nvPr>
        </p:nvSpPr>
        <p:spPr>
          <a:xfrm>
            <a:off x="8610600" y="6582747"/>
            <a:ext cx="2743200" cy="19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25" b="0" i="0" u="none" strike="noStrike" cap="none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825" b="0" i="0" u="none" strike="noStrike" cap="none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825" b="0" i="0" u="none" strike="noStrike" cap="none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825" b="0" i="0" u="none" strike="noStrike" cap="none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825" b="0" i="0" u="none" strike="noStrike" cap="none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825" b="0" i="0" u="none" strike="noStrike" cap="none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825" b="0" i="0" u="none" strike="noStrike" cap="none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825" b="0" i="0" u="none" strike="noStrike" cap="none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825" b="0" i="0" u="none" strike="noStrike" cap="none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cxnSp>
        <p:nvCxnSpPr>
          <p:cNvPr id="28" name="Google Shape;28;p25"/>
          <p:cNvCxnSpPr/>
          <p:nvPr/>
        </p:nvCxnSpPr>
        <p:spPr>
          <a:xfrm>
            <a:off x="0" y="0"/>
            <a:ext cx="0" cy="685800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" name="Google Shape;29;p25"/>
          <p:cNvSpPr txBox="1">
            <a:spLocks noGrp="1"/>
          </p:cNvSpPr>
          <p:nvPr>
            <p:ph type="title"/>
          </p:nvPr>
        </p:nvSpPr>
        <p:spPr>
          <a:xfrm>
            <a:off x="2163472" y="168690"/>
            <a:ext cx="10028528" cy="881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>
  <p:cSld name="Comparais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163472" cy="125743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8610600" y="6582747"/>
            <a:ext cx="2743200" cy="19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25" b="0" i="0" u="none" strike="noStrike" cap="none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825" b="0" i="0" u="none" strike="noStrike" cap="none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825" b="0" i="0" u="none" strike="noStrike" cap="none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825" b="0" i="0" u="none" strike="noStrike" cap="none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825" b="0" i="0" u="none" strike="noStrike" cap="none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825" b="0" i="0" u="none" strike="noStrike" cap="none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825" b="0" i="0" u="none" strike="noStrike" cap="none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825" b="0" i="0" u="none" strike="noStrike" cap="none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825" b="0" i="0" u="none" strike="noStrike" cap="none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body" idx="1"/>
          </p:nvPr>
        </p:nvSpPr>
        <p:spPr>
          <a:xfrm>
            <a:off x="702732" y="4943286"/>
            <a:ext cx="5184775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273F"/>
              </a:buClr>
              <a:buSzPts val="2200"/>
              <a:buNone/>
              <a:defRPr sz="2200">
                <a:solidFill>
                  <a:srgbClr val="142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body" idx="2"/>
          </p:nvPr>
        </p:nvSpPr>
        <p:spPr>
          <a:xfrm>
            <a:off x="6304208" y="4943286"/>
            <a:ext cx="5184000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273F"/>
              </a:buClr>
              <a:buSzPts val="2200"/>
              <a:buNone/>
              <a:defRPr sz="2200">
                <a:solidFill>
                  <a:srgbClr val="142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3"/>
          </p:nvPr>
        </p:nvSpPr>
        <p:spPr>
          <a:xfrm>
            <a:off x="702733" y="5768435"/>
            <a:ext cx="10785475" cy="72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273F"/>
              </a:buClr>
              <a:buSzPts val="1800"/>
              <a:buNone/>
              <a:defRPr sz="1800" b="0">
                <a:solidFill>
                  <a:srgbClr val="1427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497D"/>
              </a:buClr>
              <a:buSzPts val="1050"/>
              <a:buNone/>
              <a:defRPr sz="1050">
                <a:solidFill>
                  <a:srgbClr val="1F497D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>
            <a:spLocks noGrp="1"/>
          </p:cNvSpPr>
          <p:nvPr>
            <p:ph type="pic" idx="4"/>
          </p:nvPr>
        </p:nvSpPr>
        <p:spPr>
          <a:xfrm>
            <a:off x="702733" y="1526618"/>
            <a:ext cx="5184775" cy="324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" name="Google Shape;37;p26"/>
          <p:cNvSpPr>
            <a:spLocks noGrp="1"/>
          </p:cNvSpPr>
          <p:nvPr>
            <p:ph type="pic" idx="5"/>
          </p:nvPr>
        </p:nvSpPr>
        <p:spPr>
          <a:xfrm>
            <a:off x="6303434" y="1526618"/>
            <a:ext cx="5184775" cy="324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" name="Google Shape;38;p26"/>
          <p:cNvSpPr txBox="1">
            <a:spLocks noGrp="1"/>
          </p:cNvSpPr>
          <p:nvPr>
            <p:ph type="body" idx="6"/>
          </p:nvPr>
        </p:nvSpPr>
        <p:spPr>
          <a:xfrm>
            <a:off x="702731" y="5351421"/>
            <a:ext cx="5184775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69696"/>
              </a:buClr>
              <a:buSzPts val="1400"/>
              <a:buNone/>
              <a:defRPr sz="1400" i="0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body" idx="7"/>
          </p:nvPr>
        </p:nvSpPr>
        <p:spPr>
          <a:xfrm>
            <a:off x="6303434" y="5351421"/>
            <a:ext cx="5184775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69696"/>
              </a:buClr>
              <a:buSzPts val="1400"/>
              <a:buNone/>
              <a:defRPr sz="1400" i="0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0" name="Google Shape;40;p26"/>
          <p:cNvCxnSpPr/>
          <p:nvPr/>
        </p:nvCxnSpPr>
        <p:spPr>
          <a:xfrm>
            <a:off x="0" y="0"/>
            <a:ext cx="0" cy="685800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" name="Google Shape;41;p26"/>
          <p:cNvSpPr txBox="1">
            <a:spLocks noGrp="1"/>
          </p:cNvSpPr>
          <p:nvPr>
            <p:ph type="title"/>
          </p:nvPr>
        </p:nvSpPr>
        <p:spPr>
          <a:xfrm>
            <a:off x="2163472" y="168690"/>
            <a:ext cx="10028528" cy="881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 - Dark blue">
  <p:cSld name="Titre de section - Dark blue">
    <p:bg>
      <p:bgPr>
        <a:solidFill>
          <a:schemeClr val="dk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7"/>
          <p:cNvSpPr txBox="1">
            <a:spLocks noGrp="1"/>
          </p:cNvSpPr>
          <p:nvPr>
            <p:ph type="title"/>
          </p:nvPr>
        </p:nvSpPr>
        <p:spPr>
          <a:xfrm>
            <a:off x="838200" y="2583970"/>
            <a:ext cx="10515600" cy="99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1"/>
          </p:nvPr>
        </p:nvSpPr>
        <p:spPr>
          <a:xfrm>
            <a:off x="838200" y="3852263"/>
            <a:ext cx="10515600" cy="784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2000"/>
              <a:buNone/>
              <a:defRPr sz="2000">
                <a:solidFill>
                  <a:srgbClr val="888B9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800"/>
              <a:buNone/>
              <a:defRPr sz="1800">
                <a:solidFill>
                  <a:srgbClr val="888B9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9pPr>
          </a:lstStyle>
          <a:p>
            <a:endParaRPr/>
          </a:p>
        </p:txBody>
      </p:sp>
      <p:pic>
        <p:nvPicPr>
          <p:cNvPr id="45" name="Google Shape;45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165461" cy="1257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 - Bleu">
  <p:cSld name="Titre de section - Bleu">
    <p:bg>
      <p:bgPr>
        <a:solidFill>
          <a:schemeClr val="accent4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8"/>
          <p:cNvSpPr txBox="1">
            <a:spLocks noGrp="1"/>
          </p:cNvSpPr>
          <p:nvPr>
            <p:ph type="title"/>
          </p:nvPr>
        </p:nvSpPr>
        <p:spPr>
          <a:xfrm>
            <a:off x="838200" y="2583970"/>
            <a:ext cx="10515600" cy="99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body" idx="1"/>
          </p:nvPr>
        </p:nvSpPr>
        <p:spPr>
          <a:xfrm>
            <a:off x="838200" y="3852263"/>
            <a:ext cx="10515600" cy="784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2000"/>
              <a:buNone/>
              <a:defRPr sz="2000">
                <a:solidFill>
                  <a:srgbClr val="888B9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800"/>
              <a:buNone/>
              <a:defRPr sz="1800">
                <a:solidFill>
                  <a:srgbClr val="888B9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9pPr>
          </a:lstStyle>
          <a:p>
            <a:endParaRPr/>
          </a:p>
        </p:txBody>
      </p:sp>
      <p:pic>
        <p:nvPicPr>
          <p:cNvPr id="49" name="Google Shape;49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165461" cy="1257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 - Orange">
  <p:cSld name="Titre de section - Orange">
    <p:bg>
      <p:bgPr>
        <a:solidFill>
          <a:schemeClr val="accent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9"/>
          <p:cNvSpPr txBox="1">
            <a:spLocks noGrp="1"/>
          </p:cNvSpPr>
          <p:nvPr>
            <p:ph type="title"/>
          </p:nvPr>
        </p:nvSpPr>
        <p:spPr>
          <a:xfrm>
            <a:off x="838200" y="2583970"/>
            <a:ext cx="10515600" cy="99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body" idx="1"/>
          </p:nvPr>
        </p:nvSpPr>
        <p:spPr>
          <a:xfrm>
            <a:off x="838200" y="3852263"/>
            <a:ext cx="10515600" cy="784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2000"/>
              <a:buNone/>
              <a:defRPr sz="2000">
                <a:solidFill>
                  <a:srgbClr val="888B9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800"/>
              <a:buNone/>
              <a:defRPr sz="1800">
                <a:solidFill>
                  <a:srgbClr val="888B9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1"/>
              </a:buClr>
              <a:buSzPts val="1600"/>
              <a:buNone/>
              <a:defRPr sz="1600">
                <a:solidFill>
                  <a:srgbClr val="888B91"/>
                </a:solidFill>
              </a:defRPr>
            </a:lvl9pPr>
          </a:lstStyle>
          <a:p>
            <a:endParaRPr/>
          </a:p>
        </p:txBody>
      </p:sp>
      <p:pic>
        <p:nvPicPr>
          <p:cNvPr id="53" name="Google Shape;53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165461" cy="1257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163472" cy="125743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30"/>
          <p:cNvSpPr txBox="1">
            <a:spLocks noGrp="1"/>
          </p:cNvSpPr>
          <p:nvPr>
            <p:ph type="sldNum" idx="12"/>
          </p:nvPr>
        </p:nvSpPr>
        <p:spPr>
          <a:xfrm>
            <a:off x="8610600" y="6582747"/>
            <a:ext cx="2743200" cy="19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25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825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825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825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825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825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825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825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825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cxnSp>
        <p:nvCxnSpPr>
          <p:cNvPr id="57" name="Google Shape;57;p30"/>
          <p:cNvCxnSpPr/>
          <p:nvPr/>
        </p:nvCxnSpPr>
        <p:spPr>
          <a:xfrm>
            <a:off x="0" y="0"/>
            <a:ext cx="0" cy="685800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8" name="Google Shape;58;p30"/>
          <p:cNvSpPr txBox="1">
            <a:spLocks noGrp="1"/>
          </p:cNvSpPr>
          <p:nvPr>
            <p:ph type="title"/>
          </p:nvPr>
        </p:nvSpPr>
        <p:spPr>
          <a:xfrm>
            <a:off x="2163472" y="168690"/>
            <a:ext cx="10028528" cy="881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1"/>
          <p:cNvSpPr txBox="1">
            <a:spLocks noGrp="1"/>
          </p:cNvSpPr>
          <p:nvPr>
            <p:ph type="sldNum" idx="12"/>
          </p:nvPr>
        </p:nvSpPr>
        <p:spPr>
          <a:xfrm>
            <a:off x="8610600" y="6582747"/>
            <a:ext cx="2743200" cy="19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25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825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825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825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825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825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825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825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825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B9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beneylu.co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>
            <a:spLocks noGrp="1"/>
          </p:cNvSpPr>
          <p:nvPr>
            <p:ph type="body" idx="1"/>
          </p:nvPr>
        </p:nvSpPr>
        <p:spPr>
          <a:xfrm>
            <a:off x="3943526" y="5747725"/>
            <a:ext cx="5166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rPr lang="fr-FR"/>
              <a:t>Présenter aux parents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0"/>
          <p:cNvPicPr preferRelativeResize="0">
            <a:picLocks noGrp="1"/>
          </p:cNvPicPr>
          <p:nvPr>
            <p:ph type="pic" idx="5"/>
          </p:nvPr>
        </p:nvPicPr>
        <p:blipFill rotWithShape="1">
          <a:blip r:embed="rId3">
            <a:alphaModFix/>
          </a:blip>
          <a:srcRect l="-129811" t="-2057" r="-129811" b="-2058"/>
          <a:stretch/>
        </p:blipFill>
        <p:spPr>
          <a:xfrm>
            <a:off x="6303434" y="1526618"/>
            <a:ext cx="5184775" cy="324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0" name="Google Shape;180;p10"/>
          <p:cNvSpPr txBox="1">
            <a:spLocks noGrp="1"/>
          </p:cNvSpPr>
          <p:nvPr>
            <p:ph type="body" idx="1"/>
          </p:nvPr>
        </p:nvSpPr>
        <p:spPr>
          <a:xfrm>
            <a:off x="702732" y="4943286"/>
            <a:ext cx="5184775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2200"/>
              <a:buNone/>
            </a:pPr>
            <a:r>
              <a:rPr lang="fr-FR"/>
              <a:t>Installation de l’app mobile</a:t>
            </a:r>
            <a:endParaRPr/>
          </a:p>
        </p:txBody>
      </p:sp>
      <p:sp>
        <p:nvSpPr>
          <p:cNvPr id="181" name="Google Shape;181;p10"/>
          <p:cNvSpPr txBox="1">
            <a:spLocks noGrp="1"/>
          </p:cNvSpPr>
          <p:nvPr>
            <p:ph type="body" idx="2"/>
          </p:nvPr>
        </p:nvSpPr>
        <p:spPr>
          <a:xfrm>
            <a:off x="6304208" y="4943286"/>
            <a:ext cx="5184000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2200"/>
              <a:buNone/>
            </a:pPr>
            <a:r>
              <a:rPr lang="fr-FR"/>
              <a:t>App mobile installée</a:t>
            </a:r>
            <a:endParaRPr/>
          </a:p>
        </p:txBody>
      </p:sp>
      <p:sp>
        <p:nvSpPr>
          <p:cNvPr id="182" name="Google Shape;182;p10"/>
          <p:cNvSpPr txBox="1">
            <a:spLocks noGrp="1"/>
          </p:cNvSpPr>
          <p:nvPr>
            <p:ph type="body" idx="3"/>
          </p:nvPr>
        </p:nvSpPr>
        <p:spPr>
          <a:xfrm>
            <a:off x="702733" y="5768435"/>
            <a:ext cx="10785475" cy="72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noAutofit/>
          </a:bodyPr>
          <a:lstStyle/>
          <a:p>
            <a:pPr marL="33750" lvl="0" indent="-33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Utilise les capacités natives du </a:t>
            </a:r>
            <a:r>
              <a:rPr lang="fr-FR" i="1" dirty="0"/>
              <a:t>smartphone</a:t>
            </a:r>
            <a:endParaRPr dirty="0"/>
          </a:p>
          <a:p>
            <a:pPr marL="33750" lvl="0" indent="-33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Aussi fluide qu’une app native</a:t>
            </a:r>
            <a:endParaRPr dirty="0"/>
          </a:p>
          <a:p>
            <a:pPr marL="33750" lvl="0" indent="-33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Indépendante des stores Google et Apple</a:t>
            </a:r>
            <a:endParaRPr dirty="0"/>
          </a:p>
          <a:p>
            <a:pPr marL="33750" lvl="0" indent="-33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Toujours à jour</a:t>
            </a:r>
            <a:endParaRPr dirty="0"/>
          </a:p>
        </p:txBody>
      </p:sp>
      <p:sp>
        <p:nvSpPr>
          <p:cNvPr id="183" name="Google Shape;183;p10"/>
          <p:cNvSpPr txBox="1">
            <a:spLocks noGrp="1"/>
          </p:cNvSpPr>
          <p:nvPr>
            <p:ph type="title"/>
          </p:nvPr>
        </p:nvSpPr>
        <p:spPr>
          <a:xfrm>
            <a:off x="2163472" y="168690"/>
            <a:ext cx="10028528" cy="881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fr-FR"/>
              <a:t>Installation de l’app mobile</a:t>
            </a:r>
            <a:endParaRPr/>
          </a:p>
        </p:txBody>
      </p:sp>
      <p:pic>
        <p:nvPicPr>
          <p:cNvPr id="184" name="Google Shape;184;p10"/>
          <p:cNvPicPr preferRelativeResize="0">
            <a:picLocks noGrp="1"/>
          </p:cNvPicPr>
          <p:nvPr>
            <p:ph type="pic" idx="4"/>
          </p:nvPr>
        </p:nvPicPr>
        <p:blipFill rotWithShape="1">
          <a:blip r:embed="rId4">
            <a:alphaModFix/>
          </a:blip>
          <a:srcRect l="-126485" t="-1096" r="-126485" b="-1096"/>
          <a:stretch/>
        </p:blipFill>
        <p:spPr>
          <a:xfrm>
            <a:off x="702733" y="1526618"/>
            <a:ext cx="5184775" cy="324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1"/>
          <p:cNvSpPr txBox="1">
            <a:spLocks noGrp="1"/>
          </p:cNvSpPr>
          <p:nvPr>
            <p:ph type="body" idx="1"/>
          </p:nvPr>
        </p:nvSpPr>
        <p:spPr>
          <a:xfrm>
            <a:off x="702732" y="4943286"/>
            <a:ext cx="5184775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2200"/>
              <a:buNone/>
            </a:pPr>
            <a:r>
              <a:rPr lang="fr-FR"/>
              <a:t>Le coin des parents</a:t>
            </a:r>
            <a:endParaRPr/>
          </a:p>
        </p:txBody>
      </p:sp>
      <p:sp>
        <p:nvSpPr>
          <p:cNvPr id="192" name="Google Shape;192;p11"/>
          <p:cNvSpPr txBox="1">
            <a:spLocks noGrp="1"/>
          </p:cNvSpPr>
          <p:nvPr>
            <p:ph type="body" idx="2"/>
          </p:nvPr>
        </p:nvSpPr>
        <p:spPr>
          <a:xfrm>
            <a:off x="6304208" y="4943286"/>
            <a:ext cx="5184000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2200"/>
              <a:buNone/>
            </a:pPr>
            <a:r>
              <a:rPr lang="fr-FR"/>
              <a:t>Le livret scolaire</a:t>
            </a:r>
            <a:endParaRPr/>
          </a:p>
        </p:txBody>
      </p:sp>
      <p:sp>
        <p:nvSpPr>
          <p:cNvPr id="193" name="Google Shape;193;p11"/>
          <p:cNvSpPr txBox="1">
            <a:spLocks noGrp="1"/>
          </p:cNvSpPr>
          <p:nvPr>
            <p:ph type="body" idx="3"/>
          </p:nvPr>
        </p:nvSpPr>
        <p:spPr>
          <a:xfrm>
            <a:off x="702733" y="5768435"/>
            <a:ext cx="10785475" cy="72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Toutes les infos de l’école en un coup d’œil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Notification push sur </a:t>
            </a:r>
            <a:r>
              <a:rPr lang="fr-FR" i="1" dirty="0"/>
              <a:t>smartphone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Signatures en ligne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Consultation des photos de la classe</a:t>
            </a:r>
            <a:endParaRPr dirty="0"/>
          </a:p>
        </p:txBody>
      </p:sp>
      <p:pic>
        <p:nvPicPr>
          <p:cNvPr id="194" name="Google Shape;194;p11"/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 t="38" b="37"/>
          <a:stretch/>
        </p:blipFill>
        <p:spPr>
          <a:xfrm>
            <a:off x="702733" y="1526618"/>
            <a:ext cx="5184775" cy="324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5" name="Google Shape;195;p11"/>
          <p:cNvPicPr preferRelativeResize="0">
            <a:picLocks noGrp="1"/>
          </p:cNvPicPr>
          <p:nvPr>
            <p:ph type="pic" idx="5"/>
          </p:nvPr>
        </p:nvPicPr>
        <p:blipFill rotWithShape="1">
          <a:blip r:embed="rId4">
            <a:alphaModFix/>
          </a:blip>
          <a:srcRect t="18" b="18"/>
          <a:stretch/>
        </p:blipFill>
        <p:spPr>
          <a:xfrm>
            <a:off x="6303434" y="1526618"/>
            <a:ext cx="5184775" cy="324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6" name="Google Shape;196;p11"/>
          <p:cNvSpPr txBox="1">
            <a:spLocks noGrp="1"/>
          </p:cNvSpPr>
          <p:nvPr>
            <p:ph type="body" idx="6"/>
          </p:nvPr>
        </p:nvSpPr>
        <p:spPr>
          <a:xfrm>
            <a:off x="702731" y="5351421"/>
            <a:ext cx="5184775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400"/>
              <a:buNone/>
            </a:pPr>
            <a:r>
              <a:rPr lang="fr-FR" dirty="0"/>
              <a:t>Mots à signer, messages privés</a:t>
            </a:r>
            <a:endParaRPr dirty="0"/>
          </a:p>
        </p:txBody>
      </p:sp>
      <p:sp>
        <p:nvSpPr>
          <p:cNvPr id="197" name="Google Shape;197;p11"/>
          <p:cNvSpPr txBox="1">
            <a:spLocks noGrp="1"/>
          </p:cNvSpPr>
          <p:nvPr>
            <p:ph type="body" idx="7"/>
          </p:nvPr>
        </p:nvSpPr>
        <p:spPr>
          <a:xfrm>
            <a:off x="6303434" y="5351421"/>
            <a:ext cx="5184775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400"/>
              <a:buNone/>
            </a:pPr>
            <a:r>
              <a:rPr lang="fr-FR"/>
              <a:t>À consulter et à signer en ligne</a:t>
            </a:r>
            <a:endParaRPr/>
          </a:p>
        </p:txBody>
      </p:sp>
      <p:sp>
        <p:nvSpPr>
          <p:cNvPr id="198" name="Google Shape;198;p11"/>
          <p:cNvSpPr txBox="1">
            <a:spLocks noGrp="1"/>
          </p:cNvSpPr>
          <p:nvPr>
            <p:ph type="title"/>
          </p:nvPr>
        </p:nvSpPr>
        <p:spPr>
          <a:xfrm>
            <a:off x="2163472" y="168690"/>
            <a:ext cx="10028528" cy="881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fr-FR"/>
              <a:t>Le suivi de votre enfant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2"/>
          <p:cNvSpPr txBox="1">
            <a:spLocks noGrp="1"/>
          </p:cNvSpPr>
          <p:nvPr>
            <p:ph type="title"/>
          </p:nvPr>
        </p:nvSpPr>
        <p:spPr>
          <a:xfrm>
            <a:off x="838200" y="2583970"/>
            <a:ext cx="10515600" cy="99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fr-FR"/>
              <a:t>Que font vos enfants sur Beneylu School ?</a:t>
            </a:r>
            <a:endParaRPr/>
          </a:p>
        </p:txBody>
      </p:sp>
      <p:sp>
        <p:nvSpPr>
          <p:cNvPr id="204" name="Google Shape;204;p12"/>
          <p:cNvSpPr txBox="1">
            <a:spLocks noGrp="1"/>
          </p:cNvSpPr>
          <p:nvPr>
            <p:ph type="body" idx="1"/>
          </p:nvPr>
        </p:nvSpPr>
        <p:spPr>
          <a:xfrm>
            <a:off x="838200" y="3852263"/>
            <a:ext cx="10515600" cy="784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fr-FR"/>
              <a:t>Du cahier de vie à la correspondance scolaire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3"/>
          <p:cNvSpPr txBox="1">
            <a:spLocks noGrp="1"/>
          </p:cNvSpPr>
          <p:nvPr>
            <p:ph type="body" idx="1"/>
          </p:nvPr>
        </p:nvSpPr>
        <p:spPr>
          <a:xfrm>
            <a:off x="702732" y="4943286"/>
            <a:ext cx="5184775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2200"/>
              <a:buNone/>
            </a:pPr>
            <a:r>
              <a:rPr lang="fr-FR" sz="2200">
                <a:solidFill>
                  <a:srgbClr val="14273F"/>
                </a:solidFill>
              </a:rPr>
              <a:t>Le profil</a:t>
            </a:r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body" idx="2"/>
          </p:nvPr>
        </p:nvSpPr>
        <p:spPr>
          <a:xfrm>
            <a:off x="6304208" y="4943286"/>
            <a:ext cx="5184000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2200"/>
              <a:buNone/>
            </a:pPr>
            <a:r>
              <a:rPr lang="fr-FR" sz="2200">
                <a:solidFill>
                  <a:srgbClr val="14273F"/>
                </a:solidFill>
              </a:rPr>
              <a:t>La messagerie des élèves</a:t>
            </a:r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body" idx="3"/>
          </p:nvPr>
        </p:nvSpPr>
        <p:spPr>
          <a:xfrm>
            <a:off x="702733" y="5768435"/>
            <a:ext cx="10785475" cy="72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noAutofit/>
          </a:bodyPr>
          <a:lstStyle/>
          <a:p>
            <a:pPr marL="33750" lvl="0" indent="-33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Rédaction de sa présentation</a:t>
            </a:r>
            <a:endParaRPr dirty="0"/>
          </a:p>
          <a:p>
            <a:pPr marL="33750" lvl="0" indent="-33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Publication de statuts</a:t>
            </a:r>
            <a:endParaRPr dirty="0"/>
          </a:p>
          <a:p>
            <a:pPr marL="33750" lvl="0" indent="-33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Modération par le professeur</a:t>
            </a:r>
            <a:endParaRPr dirty="0"/>
          </a:p>
          <a:p>
            <a:pPr marL="33750" lvl="0" indent="-33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Correspondance avec des classes partenaires</a:t>
            </a:r>
            <a:endParaRPr dirty="0"/>
          </a:p>
        </p:txBody>
      </p:sp>
      <p:pic>
        <p:nvPicPr>
          <p:cNvPr id="212" name="Google Shape;212;p13"/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 t="18" b="18"/>
          <a:stretch/>
        </p:blipFill>
        <p:spPr>
          <a:xfrm>
            <a:off x="702733" y="1526618"/>
            <a:ext cx="5184775" cy="324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3" name="Google Shape;213;p13"/>
          <p:cNvPicPr preferRelativeResize="0">
            <a:picLocks noGrp="1"/>
          </p:cNvPicPr>
          <p:nvPr>
            <p:ph type="pic" idx="5"/>
          </p:nvPr>
        </p:nvPicPr>
        <p:blipFill rotWithShape="1">
          <a:blip r:embed="rId4">
            <a:alphaModFix/>
          </a:blip>
          <a:srcRect t="18" b="18"/>
          <a:stretch/>
        </p:blipFill>
        <p:spPr>
          <a:xfrm>
            <a:off x="6303434" y="1526618"/>
            <a:ext cx="5184775" cy="324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4" name="Google Shape;214;p13"/>
          <p:cNvSpPr txBox="1">
            <a:spLocks noGrp="1"/>
          </p:cNvSpPr>
          <p:nvPr>
            <p:ph type="body" idx="6"/>
          </p:nvPr>
        </p:nvSpPr>
        <p:spPr>
          <a:xfrm>
            <a:off x="702731" y="5351421"/>
            <a:ext cx="5184775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400"/>
              <a:buNone/>
            </a:pPr>
            <a:r>
              <a:rPr lang="fr-FR"/>
              <a:t>Se présenter</a:t>
            </a:r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body" idx="7"/>
          </p:nvPr>
        </p:nvSpPr>
        <p:spPr>
          <a:xfrm>
            <a:off x="6303434" y="5351421"/>
            <a:ext cx="5184775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400"/>
              <a:buNone/>
            </a:pPr>
            <a:r>
              <a:rPr lang="fr-FR"/>
              <a:t>Échanger en sécurité</a:t>
            </a:r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/>
          </p:nvPr>
        </p:nvSpPr>
        <p:spPr>
          <a:xfrm>
            <a:off x="2163472" y="168690"/>
            <a:ext cx="10028528" cy="881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fr-FR"/>
              <a:t>La première identité numérique de l’élève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"/>
          <p:cNvSpPr txBox="1">
            <a:spLocks noGrp="1"/>
          </p:cNvSpPr>
          <p:nvPr>
            <p:ph type="body" idx="1"/>
          </p:nvPr>
        </p:nvSpPr>
        <p:spPr>
          <a:xfrm>
            <a:off x="702732" y="4943286"/>
            <a:ext cx="5184775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2200"/>
              <a:buNone/>
            </a:pPr>
            <a:r>
              <a:rPr lang="fr-FR"/>
              <a:t>Le cahier de textes</a:t>
            </a:r>
            <a:endParaRPr/>
          </a:p>
        </p:txBody>
      </p:sp>
      <p:sp>
        <p:nvSpPr>
          <p:cNvPr id="222" name="Google Shape;222;p14"/>
          <p:cNvSpPr txBox="1">
            <a:spLocks noGrp="1"/>
          </p:cNvSpPr>
          <p:nvPr>
            <p:ph type="body" idx="2"/>
          </p:nvPr>
        </p:nvSpPr>
        <p:spPr>
          <a:xfrm>
            <a:off x="6304208" y="4943286"/>
            <a:ext cx="5184000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2200"/>
              <a:buNone/>
            </a:pPr>
            <a:r>
              <a:rPr lang="fr-FR"/>
              <a:t>L’emploi du temps</a:t>
            </a:r>
            <a:endParaRPr/>
          </a:p>
        </p:txBody>
      </p:sp>
      <p:sp>
        <p:nvSpPr>
          <p:cNvPr id="223" name="Google Shape;223;p14"/>
          <p:cNvSpPr txBox="1">
            <a:spLocks noGrp="1"/>
          </p:cNvSpPr>
          <p:nvPr>
            <p:ph type="body" idx="3"/>
          </p:nvPr>
        </p:nvSpPr>
        <p:spPr>
          <a:xfrm>
            <a:off x="702733" y="5768435"/>
            <a:ext cx="10785475" cy="72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noAutofit/>
          </a:bodyPr>
          <a:lstStyle/>
          <a:p>
            <a:pPr marL="33750" lvl="0" indent="-33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Devoirs individuels ou par groupe</a:t>
            </a:r>
            <a:endParaRPr dirty="0"/>
          </a:p>
          <a:p>
            <a:pPr marL="33750" lvl="0" indent="-33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Ajout de pièces jointes pour aider les élèves</a:t>
            </a:r>
            <a:endParaRPr dirty="0"/>
          </a:p>
          <a:p>
            <a:pPr marL="33750" lvl="0" indent="-33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Organisation de la vie de la classe</a:t>
            </a:r>
            <a:endParaRPr dirty="0"/>
          </a:p>
          <a:p>
            <a:pPr marL="33750" lvl="0" indent="-33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Souhaite même les anniversaires !</a:t>
            </a:r>
            <a:endParaRPr dirty="0"/>
          </a:p>
        </p:txBody>
      </p:sp>
      <p:pic>
        <p:nvPicPr>
          <p:cNvPr id="224" name="Google Shape;224;p14"/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 t="18" b="18"/>
          <a:stretch/>
        </p:blipFill>
        <p:spPr>
          <a:xfrm>
            <a:off x="702733" y="1526618"/>
            <a:ext cx="5184775" cy="324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5" name="Google Shape;225;p14"/>
          <p:cNvPicPr preferRelativeResize="0">
            <a:picLocks noGrp="1"/>
          </p:cNvPicPr>
          <p:nvPr>
            <p:ph type="pic" idx="5"/>
          </p:nvPr>
        </p:nvPicPr>
        <p:blipFill rotWithShape="1">
          <a:blip r:embed="rId4">
            <a:alphaModFix/>
          </a:blip>
          <a:srcRect t="18" b="18"/>
          <a:stretch/>
        </p:blipFill>
        <p:spPr>
          <a:xfrm>
            <a:off x="6303434" y="1526618"/>
            <a:ext cx="5184775" cy="324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6" name="Google Shape;226;p14"/>
          <p:cNvSpPr txBox="1">
            <a:spLocks noGrp="1"/>
          </p:cNvSpPr>
          <p:nvPr>
            <p:ph type="body" idx="6"/>
          </p:nvPr>
        </p:nvSpPr>
        <p:spPr>
          <a:xfrm>
            <a:off x="702731" y="5351421"/>
            <a:ext cx="5184775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400"/>
              <a:buNone/>
            </a:pPr>
            <a:r>
              <a:rPr lang="fr-FR"/>
              <a:t>Faire les leçons en classe comme à la maison</a:t>
            </a:r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body" idx="7"/>
          </p:nvPr>
        </p:nvSpPr>
        <p:spPr>
          <a:xfrm>
            <a:off x="6303434" y="5351421"/>
            <a:ext cx="5184775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400"/>
              <a:buNone/>
            </a:pPr>
            <a:r>
              <a:rPr lang="fr-FR"/>
              <a:t>Planifier l’emploi du temps de la classe</a:t>
            </a:r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title"/>
          </p:nvPr>
        </p:nvSpPr>
        <p:spPr>
          <a:xfrm>
            <a:off x="2163472" y="168690"/>
            <a:ext cx="10028528" cy="881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fr-FR"/>
              <a:t>L’organisation quotidienne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5"/>
          <p:cNvSpPr txBox="1">
            <a:spLocks noGrp="1"/>
          </p:cNvSpPr>
          <p:nvPr>
            <p:ph type="body" idx="1"/>
          </p:nvPr>
        </p:nvSpPr>
        <p:spPr>
          <a:xfrm>
            <a:off x="702732" y="4943286"/>
            <a:ext cx="5184775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2200"/>
              <a:buNone/>
            </a:pPr>
            <a:r>
              <a:rPr lang="fr-FR"/>
              <a:t>Le blog</a:t>
            </a:r>
            <a:endParaRPr/>
          </a:p>
        </p:txBody>
      </p:sp>
      <p:sp>
        <p:nvSpPr>
          <p:cNvPr id="234" name="Google Shape;234;p15"/>
          <p:cNvSpPr txBox="1">
            <a:spLocks noGrp="1"/>
          </p:cNvSpPr>
          <p:nvPr>
            <p:ph type="body" idx="2"/>
          </p:nvPr>
        </p:nvSpPr>
        <p:spPr>
          <a:xfrm>
            <a:off x="6304208" y="4943286"/>
            <a:ext cx="5184000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2200"/>
              <a:buNone/>
            </a:pPr>
            <a:r>
              <a:rPr lang="fr-FR"/>
              <a:t>La production à plusieurs</a:t>
            </a:r>
            <a:endParaRPr/>
          </a:p>
        </p:txBody>
      </p:sp>
      <p:sp>
        <p:nvSpPr>
          <p:cNvPr id="235" name="Google Shape;235;p15"/>
          <p:cNvSpPr txBox="1">
            <a:spLocks noGrp="1"/>
          </p:cNvSpPr>
          <p:nvPr>
            <p:ph type="body" idx="3"/>
          </p:nvPr>
        </p:nvSpPr>
        <p:spPr>
          <a:xfrm>
            <a:off x="702733" y="5768435"/>
            <a:ext cx="10785475" cy="72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Production d’écrits dans la classe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Modération des articles et des commentaires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Recherche des fautes et entraide dans la classe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Partage d’un blog avec les correspondants</a:t>
            </a:r>
            <a:endParaRPr dirty="0"/>
          </a:p>
        </p:txBody>
      </p:sp>
      <p:pic>
        <p:nvPicPr>
          <p:cNvPr id="236" name="Google Shape;236;p15"/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 t="18" b="18"/>
          <a:stretch/>
        </p:blipFill>
        <p:spPr>
          <a:xfrm>
            <a:off x="702733" y="1526618"/>
            <a:ext cx="5184775" cy="324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7" name="Google Shape;237;p15"/>
          <p:cNvPicPr preferRelativeResize="0">
            <a:picLocks noGrp="1"/>
          </p:cNvPicPr>
          <p:nvPr>
            <p:ph type="pic" idx="5"/>
          </p:nvPr>
        </p:nvPicPr>
        <p:blipFill rotWithShape="1">
          <a:blip r:embed="rId4">
            <a:alphaModFix/>
          </a:blip>
          <a:srcRect t="116" b="116"/>
          <a:stretch/>
        </p:blipFill>
        <p:spPr>
          <a:xfrm>
            <a:off x="6303434" y="1526618"/>
            <a:ext cx="5184775" cy="324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8" name="Google Shape;238;p15"/>
          <p:cNvSpPr txBox="1">
            <a:spLocks noGrp="1"/>
          </p:cNvSpPr>
          <p:nvPr>
            <p:ph type="body" idx="6"/>
          </p:nvPr>
        </p:nvSpPr>
        <p:spPr>
          <a:xfrm>
            <a:off x="702731" y="5351421"/>
            <a:ext cx="5184775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400"/>
              <a:buNone/>
            </a:pPr>
            <a:r>
              <a:rPr lang="fr-FR"/>
              <a:t>Plaisir d’écrire pour être lu</a:t>
            </a:r>
            <a:endParaRPr/>
          </a:p>
        </p:txBody>
      </p:sp>
      <p:sp>
        <p:nvSpPr>
          <p:cNvPr id="239" name="Google Shape;239;p15"/>
          <p:cNvSpPr txBox="1">
            <a:spLocks noGrp="1"/>
          </p:cNvSpPr>
          <p:nvPr>
            <p:ph type="body" idx="7"/>
          </p:nvPr>
        </p:nvSpPr>
        <p:spPr>
          <a:xfrm>
            <a:off x="6303434" y="5351421"/>
            <a:ext cx="5184775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400"/>
              <a:buNone/>
            </a:pPr>
            <a:r>
              <a:rPr lang="fr-FR"/>
              <a:t>Débats encouragés</a:t>
            </a:r>
            <a:endParaRPr/>
          </a:p>
        </p:txBody>
      </p:sp>
      <p:sp>
        <p:nvSpPr>
          <p:cNvPr id="240" name="Google Shape;240;p15"/>
          <p:cNvSpPr txBox="1">
            <a:spLocks noGrp="1"/>
          </p:cNvSpPr>
          <p:nvPr>
            <p:ph type="title"/>
          </p:nvPr>
        </p:nvSpPr>
        <p:spPr>
          <a:xfrm>
            <a:off x="2163472" y="168690"/>
            <a:ext cx="10028528" cy="881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fr-FR"/>
              <a:t>La production d’écrits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"/>
          <p:cNvSpPr txBox="1">
            <a:spLocks noGrp="1"/>
          </p:cNvSpPr>
          <p:nvPr>
            <p:ph type="body" idx="1"/>
          </p:nvPr>
        </p:nvSpPr>
        <p:spPr>
          <a:xfrm>
            <a:off x="702732" y="4943286"/>
            <a:ext cx="5184775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2200"/>
              <a:buNone/>
            </a:pPr>
            <a:r>
              <a:rPr lang="fr-FR"/>
              <a:t>Les pancartes</a:t>
            </a:r>
            <a:endParaRPr/>
          </a:p>
        </p:txBody>
      </p:sp>
      <p:sp>
        <p:nvSpPr>
          <p:cNvPr id="246" name="Google Shape;246;p16"/>
          <p:cNvSpPr txBox="1">
            <a:spLocks noGrp="1"/>
          </p:cNvSpPr>
          <p:nvPr>
            <p:ph type="body" idx="2"/>
          </p:nvPr>
        </p:nvSpPr>
        <p:spPr>
          <a:xfrm>
            <a:off x="6304208" y="4943286"/>
            <a:ext cx="5184000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2200"/>
              <a:buNone/>
            </a:pPr>
            <a:r>
              <a:rPr lang="fr-FR"/>
              <a:t>Les cartes multimédias</a:t>
            </a:r>
            <a:endParaRPr/>
          </a:p>
        </p:txBody>
      </p:sp>
      <p:sp>
        <p:nvSpPr>
          <p:cNvPr id="247" name="Google Shape;247;p16"/>
          <p:cNvSpPr txBox="1">
            <a:spLocks noGrp="1"/>
          </p:cNvSpPr>
          <p:nvPr>
            <p:ph type="body" idx="3"/>
          </p:nvPr>
        </p:nvSpPr>
        <p:spPr>
          <a:xfrm>
            <a:off x="702733" y="5768435"/>
            <a:ext cx="10785475" cy="72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Choix de l’ambiance graphique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Attribution des niveaux d’accès et modération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Texte facultatif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Lecture, écoute par les parents</a:t>
            </a:r>
            <a:endParaRPr dirty="0"/>
          </a:p>
        </p:txBody>
      </p:sp>
      <p:pic>
        <p:nvPicPr>
          <p:cNvPr id="248" name="Google Shape;248;p16"/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 t="213" b="212"/>
          <a:stretch/>
        </p:blipFill>
        <p:spPr>
          <a:xfrm>
            <a:off x="702733" y="1526618"/>
            <a:ext cx="5184775" cy="324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9" name="Google Shape;249;p16"/>
          <p:cNvPicPr preferRelativeResize="0">
            <a:picLocks noGrp="1"/>
          </p:cNvPicPr>
          <p:nvPr>
            <p:ph type="pic" idx="5"/>
          </p:nvPr>
        </p:nvPicPr>
        <p:blipFill rotWithShape="1">
          <a:blip r:embed="rId4">
            <a:alphaModFix/>
          </a:blip>
          <a:srcRect t="190" b="190"/>
          <a:stretch/>
        </p:blipFill>
        <p:spPr>
          <a:xfrm>
            <a:off x="6303434" y="1526618"/>
            <a:ext cx="5184775" cy="324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0" name="Google Shape;250;p16"/>
          <p:cNvSpPr txBox="1">
            <a:spLocks noGrp="1"/>
          </p:cNvSpPr>
          <p:nvPr>
            <p:ph type="body" idx="6"/>
          </p:nvPr>
        </p:nvSpPr>
        <p:spPr>
          <a:xfrm>
            <a:off x="702731" y="5351421"/>
            <a:ext cx="5184775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400"/>
              <a:buNone/>
            </a:pPr>
            <a:r>
              <a:rPr lang="fr-FR"/>
              <a:t>Plaisir de partager</a:t>
            </a:r>
            <a:endParaRPr/>
          </a:p>
        </p:txBody>
      </p:sp>
      <p:sp>
        <p:nvSpPr>
          <p:cNvPr id="251" name="Google Shape;251;p16"/>
          <p:cNvSpPr txBox="1">
            <a:spLocks noGrp="1"/>
          </p:cNvSpPr>
          <p:nvPr>
            <p:ph type="body" idx="7"/>
          </p:nvPr>
        </p:nvSpPr>
        <p:spPr>
          <a:xfrm>
            <a:off x="6303434" y="5351421"/>
            <a:ext cx="5184775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400"/>
              <a:buNone/>
            </a:pPr>
            <a:r>
              <a:rPr lang="fr-FR"/>
              <a:t>Ambiance au choix</a:t>
            </a:r>
            <a:endParaRPr/>
          </a:p>
        </p:txBody>
      </p:sp>
      <p:sp>
        <p:nvSpPr>
          <p:cNvPr id="252" name="Google Shape;252;p16"/>
          <p:cNvSpPr txBox="1">
            <a:spLocks noGrp="1"/>
          </p:cNvSpPr>
          <p:nvPr>
            <p:ph type="title"/>
          </p:nvPr>
        </p:nvSpPr>
        <p:spPr>
          <a:xfrm>
            <a:off x="2163472" y="168690"/>
            <a:ext cx="10028528" cy="881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fr-FR"/>
              <a:t>La création multimédia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7"/>
          <p:cNvSpPr txBox="1">
            <a:spLocks noGrp="1"/>
          </p:cNvSpPr>
          <p:nvPr>
            <p:ph type="body" idx="1"/>
          </p:nvPr>
        </p:nvSpPr>
        <p:spPr>
          <a:xfrm>
            <a:off x="702732" y="4943286"/>
            <a:ext cx="5184775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2200"/>
              <a:buNone/>
            </a:pPr>
            <a:r>
              <a:rPr lang="fr-FR"/>
              <a:t>La médiathèque</a:t>
            </a:r>
            <a:endParaRPr/>
          </a:p>
        </p:txBody>
      </p:sp>
      <p:sp>
        <p:nvSpPr>
          <p:cNvPr id="258" name="Google Shape;258;p17"/>
          <p:cNvSpPr txBox="1">
            <a:spLocks noGrp="1"/>
          </p:cNvSpPr>
          <p:nvPr>
            <p:ph type="body" idx="2"/>
          </p:nvPr>
        </p:nvSpPr>
        <p:spPr>
          <a:xfrm>
            <a:off x="6304208" y="4943286"/>
            <a:ext cx="5184000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2200"/>
              <a:buNone/>
            </a:pPr>
            <a:r>
              <a:rPr lang="fr-FR"/>
              <a:t>La visionneuse</a:t>
            </a:r>
            <a:endParaRPr/>
          </a:p>
        </p:txBody>
      </p:sp>
      <p:sp>
        <p:nvSpPr>
          <p:cNvPr id="259" name="Google Shape;259;p17"/>
          <p:cNvSpPr txBox="1">
            <a:spLocks noGrp="1"/>
          </p:cNvSpPr>
          <p:nvPr>
            <p:ph type="body" idx="3"/>
          </p:nvPr>
        </p:nvSpPr>
        <p:spPr>
          <a:xfrm>
            <a:off x="702733" y="5768435"/>
            <a:ext cx="11038163" cy="72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ct val="100000"/>
              <a:buFont typeface="Noto Sans Symbols"/>
              <a:buChar char="✔"/>
            </a:pPr>
            <a:r>
              <a:rPr lang="fr-FR" sz="1700" dirty="0"/>
              <a:t>Le dossier de la classe et un dossier par utilisateur</a:t>
            </a:r>
            <a:endParaRPr sz="17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273F"/>
              </a:buClr>
              <a:buSzPct val="100000"/>
              <a:buFont typeface="Noto Sans Symbols"/>
              <a:buChar char="✔"/>
            </a:pPr>
            <a:r>
              <a:rPr lang="fr-FR" dirty="0"/>
              <a:t>Ouverture et fermeture des documents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ct val="100000"/>
              <a:buFont typeface="Noto Sans Symbols"/>
              <a:buChar char="✔"/>
            </a:pPr>
            <a:r>
              <a:rPr lang="fr-FR" dirty="0"/>
              <a:t>Ajouts en glisser-déposer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273F"/>
              </a:buClr>
              <a:buSzPct val="100000"/>
              <a:buFont typeface="Noto Sans Symbols"/>
              <a:buChar char="✔"/>
            </a:pPr>
            <a:r>
              <a:rPr lang="fr-FR" dirty="0"/>
              <a:t>Images, sons, vidéos, etc.</a:t>
            </a:r>
            <a:endParaRPr dirty="0"/>
          </a:p>
        </p:txBody>
      </p:sp>
      <p:pic>
        <p:nvPicPr>
          <p:cNvPr id="260" name="Google Shape;260;p17"/>
          <p:cNvPicPr preferRelativeResize="0">
            <a:picLocks noGrp="1"/>
          </p:cNvPicPr>
          <p:nvPr>
            <p:ph type="pic" idx="4"/>
          </p:nvPr>
        </p:nvPicPr>
        <p:blipFill>
          <a:blip r:embed="rId3"/>
          <a:srcRect l="1" r="1"/>
          <a:stretch/>
        </p:blipFill>
        <p:spPr>
          <a:xfrm>
            <a:off x="702733" y="1526618"/>
            <a:ext cx="5184775" cy="324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1" name="Google Shape;261;p17"/>
          <p:cNvPicPr preferRelativeResize="0">
            <a:picLocks noGrp="1"/>
          </p:cNvPicPr>
          <p:nvPr>
            <p:ph type="pic" idx="5"/>
          </p:nvPr>
        </p:nvPicPr>
        <p:blipFill rotWithShape="1">
          <a:blip r:embed="rId4">
            <a:alphaModFix/>
          </a:blip>
          <a:srcRect t="18" b="18"/>
          <a:stretch/>
        </p:blipFill>
        <p:spPr>
          <a:xfrm>
            <a:off x="6303434" y="1526618"/>
            <a:ext cx="5184775" cy="324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2" name="Google Shape;262;p17"/>
          <p:cNvSpPr txBox="1">
            <a:spLocks noGrp="1"/>
          </p:cNvSpPr>
          <p:nvPr>
            <p:ph type="body" idx="6"/>
          </p:nvPr>
        </p:nvSpPr>
        <p:spPr>
          <a:xfrm>
            <a:off x="702731" y="5351421"/>
            <a:ext cx="5184775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400"/>
              <a:buNone/>
            </a:pPr>
            <a:r>
              <a:rPr lang="fr-FR"/>
              <a:t>Stockage illimité de tous les documents utiles à la classe</a:t>
            </a:r>
            <a:endParaRPr/>
          </a:p>
        </p:txBody>
      </p:sp>
      <p:sp>
        <p:nvSpPr>
          <p:cNvPr id="263" name="Google Shape;263;p17"/>
          <p:cNvSpPr txBox="1">
            <a:spLocks noGrp="1"/>
          </p:cNvSpPr>
          <p:nvPr>
            <p:ph type="body" idx="7"/>
          </p:nvPr>
        </p:nvSpPr>
        <p:spPr>
          <a:xfrm>
            <a:off x="6303434" y="5351421"/>
            <a:ext cx="5184775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400"/>
              <a:buNone/>
            </a:pPr>
            <a:r>
              <a:rPr lang="fr-FR"/>
              <a:t>Affichage des documents ouverts par le professeur</a:t>
            </a:r>
            <a:endParaRPr/>
          </a:p>
        </p:txBody>
      </p:sp>
      <p:sp>
        <p:nvSpPr>
          <p:cNvPr id="264" name="Google Shape;264;p17"/>
          <p:cNvSpPr txBox="1">
            <a:spLocks noGrp="1"/>
          </p:cNvSpPr>
          <p:nvPr>
            <p:ph type="title"/>
          </p:nvPr>
        </p:nvSpPr>
        <p:spPr>
          <a:xfrm>
            <a:off x="2163472" y="168690"/>
            <a:ext cx="10028528" cy="881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fr-FR"/>
              <a:t>Le stockage de tous les documents en sécurité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8"/>
          <p:cNvSpPr txBox="1">
            <a:spLocks noGrp="1"/>
          </p:cNvSpPr>
          <p:nvPr>
            <p:ph type="body" idx="1"/>
          </p:nvPr>
        </p:nvSpPr>
        <p:spPr>
          <a:xfrm>
            <a:off x="702732" y="4943286"/>
            <a:ext cx="5184775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2200"/>
              <a:buNone/>
            </a:pPr>
            <a:r>
              <a:rPr lang="fr-FR"/>
              <a:t>L’atelier</a:t>
            </a:r>
            <a:endParaRPr/>
          </a:p>
        </p:txBody>
      </p:sp>
      <p:sp>
        <p:nvSpPr>
          <p:cNvPr id="270" name="Google Shape;270;p18"/>
          <p:cNvSpPr txBox="1">
            <a:spLocks noGrp="1"/>
          </p:cNvSpPr>
          <p:nvPr>
            <p:ph type="body" idx="2"/>
          </p:nvPr>
        </p:nvSpPr>
        <p:spPr>
          <a:xfrm>
            <a:off x="6304208" y="4943286"/>
            <a:ext cx="5184000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2200"/>
              <a:buNone/>
            </a:pPr>
            <a:r>
              <a:rPr lang="fr-FR"/>
              <a:t>Le moteur de recherche</a:t>
            </a:r>
            <a:endParaRPr/>
          </a:p>
        </p:txBody>
      </p:sp>
      <p:sp>
        <p:nvSpPr>
          <p:cNvPr id="271" name="Google Shape;271;p18"/>
          <p:cNvSpPr txBox="1">
            <a:spLocks noGrp="1"/>
          </p:cNvSpPr>
          <p:nvPr>
            <p:ph type="body" idx="3"/>
          </p:nvPr>
        </p:nvSpPr>
        <p:spPr>
          <a:xfrm>
            <a:off x="702733" y="5768435"/>
            <a:ext cx="10785475" cy="650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ct val="100000"/>
              <a:buFont typeface="Noto Sans Symbols"/>
              <a:buChar char="✔"/>
            </a:pPr>
            <a:r>
              <a:rPr lang="fr-FR" dirty="0"/>
              <a:t>Choix de mises en page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273F"/>
              </a:buClr>
              <a:buSzPct val="100000"/>
              <a:buFont typeface="Noto Sans Symbols"/>
              <a:buChar char="✔"/>
            </a:pPr>
            <a:r>
              <a:rPr lang="fr-FR" dirty="0"/>
              <a:t>Travail à plusieurs sur le même document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ct val="100000"/>
              <a:buFont typeface="Noto Sans Symbols"/>
              <a:buChar char="✔"/>
            </a:pPr>
            <a:r>
              <a:rPr lang="fr-FR" dirty="0"/>
              <a:t>Vraies recherches Google sans pub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273F"/>
              </a:buClr>
              <a:buSzPct val="100000"/>
              <a:buFont typeface="Noto Sans Symbols"/>
              <a:buChar char="✔"/>
            </a:pPr>
            <a:r>
              <a:rPr lang="fr-FR" dirty="0"/>
              <a:t>Liste blanche de sites autorisés </a:t>
            </a:r>
            <a:r>
              <a:rPr lang="fr-FR" sz="1400" dirty="0"/>
              <a:t>(gérée par Beneylu)</a:t>
            </a:r>
            <a:endParaRPr sz="1400" dirty="0"/>
          </a:p>
        </p:txBody>
      </p:sp>
      <p:pic>
        <p:nvPicPr>
          <p:cNvPr id="272" name="Google Shape;272;p18"/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 t="18" b="18"/>
          <a:stretch/>
        </p:blipFill>
        <p:spPr>
          <a:xfrm>
            <a:off x="702733" y="1526618"/>
            <a:ext cx="5184775" cy="324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3" name="Google Shape;273;p18"/>
          <p:cNvPicPr preferRelativeResize="0">
            <a:picLocks noGrp="1"/>
          </p:cNvPicPr>
          <p:nvPr>
            <p:ph type="pic" idx="5"/>
          </p:nvPr>
        </p:nvPicPr>
        <p:blipFill rotWithShape="1">
          <a:blip r:embed="rId4">
            <a:alphaModFix/>
          </a:blip>
          <a:srcRect t="6" b="6"/>
          <a:stretch/>
        </p:blipFill>
        <p:spPr>
          <a:xfrm>
            <a:off x="6303434" y="1526618"/>
            <a:ext cx="5184775" cy="324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4" name="Google Shape;274;p18"/>
          <p:cNvSpPr txBox="1">
            <a:spLocks noGrp="1"/>
          </p:cNvSpPr>
          <p:nvPr>
            <p:ph type="body" idx="6"/>
          </p:nvPr>
        </p:nvSpPr>
        <p:spPr>
          <a:xfrm>
            <a:off x="702731" y="5351421"/>
            <a:ext cx="5184775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400"/>
              <a:buNone/>
            </a:pPr>
            <a:r>
              <a:rPr lang="fr-FR"/>
              <a:t>Création de jolis documents multimédias</a:t>
            </a:r>
            <a:endParaRPr/>
          </a:p>
        </p:txBody>
      </p:sp>
      <p:sp>
        <p:nvSpPr>
          <p:cNvPr id="275" name="Google Shape;275;p18"/>
          <p:cNvSpPr txBox="1">
            <a:spLocks noGrp="1"/>
          </p:cNvSpPr>
          <p:nvPr>
            <p:ph type="body" idx="7"/>
          </p:nvPr>
        </p:nvSpPr>
        <p:spPr>
          <a:xfrm>
            <a:off x="6303434" y="5351421"/>
            <a:ext cx="5184775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400"/>
              <a:buNone/>
            </a:pPr>
            <a:r>
              <a:rPr lang="fr-FR"/>
              <a:t>Liste blanche de sites web</a:t>
            </a:r>
            <a:endParaRPr/>
          </a:p>
        </p:txBody>
      </p:sp>
      <p:sp>
        <p:nvSpPr>
          <p:cNvPr id="276" name="Google Shape;276;p18"/>
          <p:cNvSpPr txBox="1">
            <a:spLocks noGrp="1"/>
          </p:cNvSpPr>
          <p:nvPr>
            <p:ph type="title"/>
          </p:nvPr>
        </p:nvSpPr>
        <p:spPr>
          <a:xfrm>
            <a:off x="2163472" y="168690"/>
            <a:ext cx="10028528" cy="881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fr-FR"/>
              <a:t>Le travail collaboratif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9"/>
          <p:cNvSpPr txBox="1">
            <a:spLocks noGrp="1"/>
          </p:cNvSpPr>
          <p:nvPr>
            <p:ph type="body" idx="1"/>
          </p:nvPr>
        </p:nvSpPr>
        <p:spPr>
          <a:xfrm>
            <a:off x="702732" y="4943286"/>
            <a:ext cx="10785475" cy="396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2200"/>
              <a:buNone/>
            </a:pPr>
            <a:r>
              <a:rPr lang="fr-FR" dirty="0"/>
              <a:t>À la quête des savoirs avec le journal des savoirs</a:t>
            </a:r>
            <a:endParaRPr dirty="0"/>
          </a:p>
        </p:txBody>
      </p:sp>
      <p:sp>
        <p:nvSpPr>
          <p:cNvPr id="283" name="Google Shape;283;p19"/>
          <p:cNvSpPr txBox="1">
            <a:spLocks noGrp="1"/>
          </p:cNvSpPr>
          <p:nvPr>
            <p:ph type="body" idx="3"/>
          </p:nvPr>
        </p:nvSpPr>
        <p:spPr>
          <a:xfrm>
            <a:off x="702733" y="5768435"/>
            <a:ext cx="10785475" cy="72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noAutofit/>
          </a:bodyPr>
          <a:lstStyle/>
          <a:p>
            <a:pPr marL="33750" lvl="0" indent="-33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Découverte d’un thème différent chaque jour</a:t>
            </a:r>
          </a:p>
          <a:p>
            <a:pPr marL="33750" lvl="0" indent="-33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Des sources fiables et de fins connaisseurs</a:t>
            </a:r>
            <a:endParaRPr dirty="0"/>
          </a:p>
          <a:p>
            <a:pPr marL="33750" lvl="0" indent="-33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Rituel de la blague et de la devinette</a:t>
            </a:r>
          </a:p>
          <a:p>
            <a:pPr marL="33750" lvl="0" indent="-33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Un lanceur de débat</a:t>
            </a:r>
            <a:endParaRPr dirty="0"/>
          </a:p>
        </p:txBody>
      </p:sp>
      <p:sp>
        <p:nvSpPr>
          <p:cNvPr id="284" name="Google Shape;284;p19"/>
          <p:cNvSpPr txBox="1">
            <a:spLocks noGrp="1"/>
          </p:cNvSpPr>
          <p:nvPr>
            <p:ph type="body" idx="6"/>
          </p:nvPr>
        </p:nvSpPr>
        <p:spPr>
          <a:xfrm>
            <a:off x="702731" y="5351421"/>
            <a:ext cx="5184775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400"/>
              <a:buNone/>
            </a:pPr>
            <a:r>
              <a:rPr lang="fr-FR"/>
              <a:t>Accessibles en illimité</a:t>
            </a:r>
            <a:endParaRPr/>
          </a:p>
        </p:txBody>
      </p:sp>
      <p:sp>
        <p:nvSpPr>
          <p:cNvPr id="285" name="Google Shape;285;p19"/>
          <p:cNvSpPr txBox="1">
            <a:spLocks noGrp="1"/>
          </p:cNvSpPr>
          <p:nvPr>
            <p:ph type="body" idx="7"/>
          </p:nvPr>
        </p:nvSpPr>
        <p:spPr>
          <a:xfrm>
            <a:off x="6303434" y="5351421"/>
            <a:ext cx="5184775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400"/>
              <a:buNone/>
            </a:pPr>
            <a:r>
              <a:rPr lang="fr-FR"/>
              <a:t>Publié tous les jours de l’année</a:t>
            </a:r>
            <a:endParaRPr/>
          </a:p>
        </p:txBody>
      </p:sp>
      <p:sp>
        <p:nvSpPr>
          <p:cNvPr id="286" name="Google Shape;286;p19"/>
          <p:cNvSpPr txBox="1">
            <a:spLocks noGrp="1"/>
          </p:cNvSpPr>
          <p:nvPr>
            <p:ph type="title"/>
          </p:nvPr>
        </p:nvSpPr>
        <p:spPr>
          <a:xfrm>
            <a:off x="2163472" y="168690"/>
            <a:ext cx="10028528" cy="881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fr-FR"/>
              <a:t>La quête des savoirs</a:t>
            </a:r>
            <a:endParaRPr/>
          </a:p>
        </p:txBody>
      </p:sp>
      <p:pic>
        <p:nvPicPr>
          <p:cNvPr id="287" name="Google Shape;287;p19"/>
          <p:cNvPicPr preferRelativeResize="0">
            <a:picLocks noGrp="1"/>
          </p:cNvPicPr>
          <p:nvPr>
            <p:ph type="pic" idx="4"/>
          </p:nvPr>
        </p:nvPicPr>
        <p:blipFill>
          <a:blip r:embed="rId3"/>
          <a:srcRect l="1" r="1"/>
          <a:stretch/>
        </p:blipFill>
        <p:spPr>
          <a:xfrm>
            <a:off x="702733" y="1526618"/>
            <a:ext cx="5184775" cy="324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8" name="Google Shape;288;p19"/>
          <p:cNvPicPr preferRelativeResize="0">
            <a:picLocks noGrp="1"/>
          </p:cNvPicPr>
          <p:nvPr>
            <p:ph type="pic" idx="5"/>
          </p:nvPr>
        </p:nvPicPr>
        <p:blipFill>
          <a:blip r:embed="rId4"/>
          <a:srcRect l="1" r="1"/>
          <a:stretch/>
        </p:blipFill>
        <p:spPr>
          <a:xfrm>
            <a:off x="6303434" y="1526618"/>
            <a:ext cx="5184775" cy="324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title"/>
          </p:nvPr>
        </p:nvSpPr>
        <p:spPr>
          <a:xfrm>
            <a:off x="838200" y="2583970"/>
            <a:ext cx="10515600" cy="99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fr-FR"/>
              <a:t>C’est quoi Beneylu School ?</a:t>
            </a:r>
            <a:endParaRPr/>
          </a:p>
        </p:txBody>
      </p:sp>
      <p:sp>
        <p:nvSpPr>
          <p:cNvPr id="91" name="Google Shape;91;p2"/>
          <p:cNvSpPr txBox="1">
            <a:spLocks noGrp="1"/>
          </p:cNvSpPr>
          <p:nvPr>
            <p:ph type="body" idx="1"/>
          </p:nvPr>
        </p:nvSpPr>
        <p:spPr>
          <a:xfrm>
            <a:off x="838200" y="3852263"/>
            <a:ext cx="10515600" cy="784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fr-FR"/>
              <a:t>L’espace numérique de travail des élèves d’école primaire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0"/>
          <p:cNvSpPr txBox="1">
            <a:spLocks noGrp="1"/>
          </p:cNvSpPr>
          <p:nvPr>
            <p:ph type="body" idx="1"/>
          </p:nvPr>
        </p:nvSpPr>
        <p:spPr>
          <a:xfrm>
            <a:off x="702732" y="4943286"/>
            <a:ext cx="5184775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2200"/>
              <a:buNone/>
            </a:pPr>
            <a:r>
              <a:rPr lang="fr-FR"/>
              <a:t>Toutes les disciplines</a:t>
            </a:r>
            <a:endParaRPr/>
          </a:p>
        </p:txBody>
      </p:sp>
      <p:sp>
        <p:nvSpPr>
          <p:cNvPr id="294" name="Google Shape;294;p20"/>
          <p:cNvSpPr txBox="1">
            <a:spLocks noGrp="1"/>
          </p:cNvSpPr>
          <p:nvPr>
            <p:ph type="body" idx="2"/>
          </p:nvPr>
        </p:nvSpPr>
        <p:spPr>
          <a:xfrm>
            <a:off x="6304208" y="4943286"/>
            <a:ext cx="5184000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2200"/>
              <a:buNone/>
            </a:pPr>
            <a:r>
              <a:rPr lang="fr-FR"/>
              <a:t>20 éditeurs choisis avec soin</a:t>
            </a:r>
            <a:endParaRPr/>
          </a:p>
        </p:txBody>
      </p:sp>
      <p:sp>
        <p:nvSpPr>
          <p:cNvPr id="295" name="Google Shape;295;p20"/>
          <p:cNvSpPr txBox="1">
            <a:spLocks noGrp="1"/>
          </p:cNvSpPr>
          <p:nvPr>
            <p:ph type="body" idx="3"/>
          </p:nvPr>
        </p:nvSpPr>
        <p:spPr>
          <a:xfrm>
            <a:off x="702733" y="5768435"/>
            <a:ext cx="10785475" cy="72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noAutofit/>
          </a:bodyPr>
          <a:lstStyle/>
          <a:p>
            <a:pPr marL="33750" lvl="0" indent="-33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De la GS au CM2</a:t>
            </a:r>
            <a:endParaRPr dirty="0"/>
          </a:p>
          <a:p>
            <a:pPr marL="33750" lvl="0" indent="-33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Utilisables dans tout l’ENT</a:t>
            </a:r>
            <a:endParaRPr dirty="0"/>
          </a:p>
          <a:p>
            <a:pPr marL="33750" lvl="0" indent="-33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Un seul compte par élève et rien à installer</a:t>
            </a:r>
            <a:endParaRPr dirty="0"/>
          </a:p>
          <a:p>
            <a:pPr marL="33750" lvl="0" indent="-33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Fonctionne sur tous vos supports</a:t>
            </a:r>
            <a:endParaRPr dirty="0"/>
          </a:p>
        </p:txBody>
      </p:sp>
      <p:sp>
        <p:nvSpPr>
          <p:cNvPr id="296" name="Google Shape;296;p20"/>
          <p:cNvSpPr txBox="1">
            <a:spLocks noGrp="1"/>
          </p:cNvSpPr>
          <p:nvPr>
            <p:ph type="body" idx="6"/>
          </p:nvPr>
        </p:nvSpPr>
        <p:spPr>
          <a:xfrm>
            <a:off x="702731" y="5351421"/>
            <a:ext cx="5184775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400"/>
              <a:buNone/>
            </a:pPr>
            <a:r>
              <a:rPr lang="fr-FR"/>
              <a:t>Accessibles en illimité</a:t>
            </a:r>
            <a:endParaRPr/>
          </a:p>
        </p:txBody>
      </p:sp>
      <p:sp>
        <p:nvSpPr>
          <p:cNvPr id="297" name="Google Shape;297;p20"/>
          <p:cNvSpPr txBox="1">
            <a:spLocks noGrp="1"/>
          </p:cNvSpPr>
          <p:nvPr>
            <p:ph type="body" idx="7"/>
          </p:nvPr>
        </p:nvSpPr>
        <p:spPr>
          <a:xfrm>
            <a:off x="6303434" y="5351421"/>
            <a:ext cx="5184775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400"/>
              <a:buNone/>
            </a:pPr>
            <a:r>
              <a:rPr lang="fr-FR"/>
              <a:t>Les grands noms et les start-up</a:t>
            </a:r>
            <a:endParaRPr/>
          </a:p>
        </p:txBody>
      </p:sp>
      <p:sp>
        <p:nvSpPr>
          <p:cNvPr id="298" name="Google Shape;298;p20"/>
          <p:cNvSpPr txBox="1">
            <a:spLocks noGrp="1"/>
          </p:cNvSpPr>
          <p:nvPr>
            <p:ph type="title"/>
          </p:nvPr>
        </p:nvSpPr>
        <p:spPr>
          <a:xfrm>
            <a:off x="2163472" y="168690"/>
            <a:ext cx="10028528" cy="881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fr-FR" dirty="0"/>
              <a:t>2 000 ressources numériques</a:t>
            </a:r>
            <a:endParaRPr dirty="0"/>
          </a:p>
        </p:txBody>
      </p:sp>
      <p:pic>
        <p:nvPicPr>
          <p:cNvPr id="299" name="Google Shape;299;p20"/>
          <p:cNvPicPr preferRelativeResize="0">
            <a:picLocks noGrp="1"/>
          </p:cNvPicPr>
          <p:nvPr>
            <p:ph type="pic" idx="4"/>
          </p:nvPr>
        </p:nvPicPr>
        <p:blipFill>
          <a:blip r:embed="rId3"/>
          <a:srcRect l="1" r="1"/>
          <a:stretch/>
        </p:blipFill>
        <p:spPr>
          <a:xfrm>
            <a:off x="702733" y="1526618"/>
            <a:ext cx="5184775" cy="324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0" name="Google Shape;300;p20"/>
          <p:cNvPicPr preferRelativeResize="0">
            <a:picLocks noGrp="1"/>
          </p:cNvPicPr>
          <p:nvPr>
            <p:ph type="pic" idx="5"/>
          </p:nvPr>
        </p:nvPicPr>
        <p:blipFill>
          <a:blip r:embed="rId4"/>
          <a:srcRect l="1" r="1"/>
          <a:stretch/>
        </p:blipFill>
        <p:spPr>
          <a:xfrm>
            <a:off x="6303434" y="1526618"/>
            <a:ext cx="5184775" cy="324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1"/>
          <p:cNvSpPr txBox="1">
            <a:spLocks noGrp="1"/>
          </p:cNvSpPr>
          <p:nvPr>
            <p:ph type="title"/>
          </p:nvPr>
        </p:nvSpPr>
        <p:spPr>
          <a:xfrm>
            <a:off x="838200" y="2583970"/>
            <a:ext cx="10515600" cy="99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fr-FR"/>
              <a:t>Bienvenue à bord !</a:t>
            </a:r>
            <a:endParaRPr/>
          </a:p>
        </p:txBody>
      </p:sp>
      <p:sp>
        <p:nvSpPr>
          <p:cNvPr id="306" name="Google Shape;306;p21"/>
          <p:cNvSpPr txBox="1">
            <a:spLocks noGrp="1"/>
          </p:cNvSpPr>
          <p:nvPr>
            <p:ph type="body" idx="1"/>
          </p:nvPr>
        </p:nvSpPr>
        <p:spPr>
          <a:xfrm>
            <a:off x="838200" y="3852263"/>
            <a:ext cx="10515600" cy="784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fr-FR"/>
              <a:t>Écrivez-nous à </a:t>
            </a:r>
            <a:r>
              <a:rPr lang="fr-FR" u="sng">
                <a:solidFill>
                  <a:schemeClr val="hlink"/>
                </a:solidFill>
                <a:hlinkClick r:id="rId3"/>
              </a:rPr>
              <a:t>support@beneylu.com</a:t>
            </a:r>
            <a:r>
              <a:rPr lang="fr-FR"/>
              <a:t> si vous avez des questions ☺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 txBox="1"/>
          <p:nvPr/>
        </p:nvSpPr>
        <p:spPr>
          <a:xfrm>
            <a:off x="8029606" y="4871519"/>
            <a:ext cx="38520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2 000 ressources</a:t>
            </a:r>
            <a:br>
              <a:rPr lang="fr-FR" sz="2400" b="0" i="0" u="none" strike="noStrike" cap="none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2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dédiées au primaire</a:t>
            </a:r>
            <a:endParaRPr sz="16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83253" y="2094518"/>
            <a:ext cx="2544707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83396" y="2094518"/>
            <a:ext cx="2915294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/>
          <p:nvPr/>
        </p:nvSpPr>
        <p:spPr>
          <a:xfrm>
            <a:off x="4415043" y="4871519"/>
            <a:ext cx="38520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18 applications</a:t>
            </a:r>
            <a:br>
              <a:rPr lang="fr-FR"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dédiées au primaire</a:t>
            </a:r>
            <a:endParaRPr sz="16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"/>
          <p:cNvSpPr txBox="1"/>
          <p:nvPr/>
        </p:nvSpPr>
        <p:spPr>
          <a:xfrm rot="-3519">
            <a:off x="7720545" y="4877852"/>
            <a:ext cx="448220" cy="79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fr-FR"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/>
          </a:p>
        </p:txBody>
      </p:sp>
      <p:sp>
        <p:nvSpPr>
          <p:cNvPr id="102" name="Google Shape;102;p3"/>
          <p:cNvSpPr txBox="1"/>
          <p:nvPr/>
        </p:nvSpPr>
        <p:spPr>
          <a:xfrm>
            <a:off x="355863" y="4871519"/>
            <a:ext cx="38520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 plateforme unique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respectueuse des données</a:t>
            </a:r>
            <a:r>
              <a:rPr lang="fr-FR"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03" name="Google Shape;103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1863" y="2094518"/>
            <a:ext cx="2520000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"/>
          <p:cNvSpPr txBox="1"/>
          <p:nvPr/>
        </p:nvSpPr>
        <p:spPr>
          <a:xfrm rot="-3519">
            <a:off x="4143227" y="4877852"/>
            <a:ext cx="448220" cy="79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fr-FR"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/>
          </a:p>
        </p:txBody>
      </p: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2163472" y="168690"/>
            <a:ext cx="10028528" cy="881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fr-FR"/>
              <a:t>Beneylu School c’est :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>
            <a:spLocks noGrp="1"/>
          </p:cNvSpPr>
          <p:nvPr>
            <p:ph type="body" idx="1"/>
          </p:nvPr>
        </p:nvSpPr>
        <p:spPr>
          <a:xfrm>
            <a:off x="702732" y="4943286"/>
            <a:ext cx="5184775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2200"/>
              <a:buNone/>
            </a:pPr>
            <a:r>
              <a:rPr lang="fr-FR"/>
              <a:t>Un navigateur internet</a:t>
            </a:r>
            <a:endParaRPr/>
          </a:p>
        </p:txBody>
      </p:sp>
      <p:sp>
        <p:nvSpPr>
          <p:cNvPr id="111" name="Google Shape;111;p4"/>
          <p:cNvSpPr txBox="1">
            <a:spLocks noGrp="1"/>
          </p:cNvSpPr>
          <p:nvPr>
            <p:ph type="body" idx="2"/>
          </p:nvPr>
        </p:nvSpPr>
        <p:spPr>
          <a:xfrm>
            <a:off x="6304208" y="4943286"/>
            <a:ext cx="5184000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2200"/>
              <a:buNone/>
            </a:pPr>
            <a:r>
              <a:rPr lang="fr-FR"/>
              <a:t>Un terminal connecté</a:t>
            </a:r>
            <a:endParaRPr/>
          </a:p>
        </p:txBody>
      </p:sp>
      <p:sp>
        <p:nvSpPr>
          <p:cNvPr id="112" name="Google Shape;112;p4"/>
          <p:cNvSpPr txBox="1">
            <a:spLocks noGrp="1"/>
          </p:cNvSpPr>
          <p:nvPr>
            <p:ph type="body" idx="3"/>
          </p:nvPr>
        </p:nvSpPr>
        <p:spPr>
          <a:xfrm>
            <a:off x="702733" y="5768435"/>
            <a:ext cx="107856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ct val="100000"/>
              <a:buFont typeface="Noto Sans Symbols"/>
              <a:buChar char="✔"/>
            </a:pPr>
            <a:r>
              <a:rPr lang="fr-FR" dirty="0"/>
              <a:t>Aucun logiciel à installer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273F"/>
              </a:buClr>
              <a:buSzPct val="100000"/>
              <a:buFont typeface="Noto Sans Symbols"/>
              <a:buChar char="✔"/>
            </a:pPr>
            <a:r>
              <a:rPr lang="fr-FR" dirty="0"/>
              <a:t>Fonctionne à l’école, à la maison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ct val="100000"/>
              <a:buFont typeface="Noto Sans Symbols"/>
              <a:buChar char="✔"/>
            </a:pPr>
            <a:r>
              <a:rPr lang="fr-FR" dirty="0"/>
              <a:t>Débit : si YouTube fonctionne, Beneylu fonctionne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273F"/>
              </a:buClr>
              <a:buSzPct val="100000"/>
              <a:buFont typeface="Noto Sans Symbols"/>
              <a:buChar char="✔"/>
            </a:pPr>
            <a:r>
              <a:rPr lang="fr-FR" dirty="0"/>
              <a:t>Ordinateur portable, </a:t>
            </a:r>
            <a:r>
              <a:rPr lang="fr-FR" i="1" dirty="0"/>
              <a:t>smartphone</a:t>
            </a:r>
            <a:r>
              <a:rPr lang="fr-FR" dirty="0"/>
              <a:t>, … tout marche !</a:t>
            </a:r>
            <a:endParaRPr dirty="0"/>
          </a:p>
        </p:txBody>
      </p:sp>
      <p:pic>
        <p:nvPicPr>
          <p:cNvPr id="113" name="Google Shape;113;p4"/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 t="227" b="227"/>
          <a:stretch/>
        </p:blipFill>
        <p:spPr>
          <a:xfrm>
            <a:off x="702731" y="1537198"/>
            <a:ext cx="5184775" cy="324008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4" name="Google Shape;114;p4"/>
          <p:cNvPicPr preferRelativeResize="0">
            <a:picLocks noGrp="1"/>
          </p:cNvPicPr>
          <p:nvPr>
            <p:ph type="pic" idx="5"/>
          </p:nvPr>
        </p:nvPicPr>
        <p:blipFill rotWithShape="1">
          <a:blip r:embed="rId4">
            <a:alphaModFix/>
          </a:blip>
          <a:srcRect t="116" b="116"/>
          <a:stretch/>
        </p:blipFill>
        <p:spPr>
          <a:xfrm>
            <a:off x="6303434" y="1526618"/>
            <a:ext cx="5184775" cy="324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5" name="Google Shape;115;p4"/>
          <p:cNvSpPr txBox="1">
            <a:spLocks noGrp="1"/>
          </p:cNvSpPr>
          <p:nvPr>
            <p:ph type="body" idx="6"/>
          </p:nvPr>
        </p:nvSpPr>
        <p:spPr>
          <a:xfrm>
            <a:off x="702731" y="5351421"/>
            <a:ext cx="5184775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400"/>
              <a:buNone/>
            </a:pPr>
            <a:r>
              <a:rPr lang="fr-FR"/>
              <a:t>Moderne et à jour pour la sécurité.</a:t>
            </a:r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body" idx="7"/>
          </p:nvPr>
        </p:nvSpPr>
        <p:spPr>
          <a:xfrm>
            <a:off x="6303434" y="5351421"/>
            <a:ext cx="5184775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400"/>
              <a:buNone/>
            </a:pPr>
            <a:r>
              <a:rPr lang="fr-FR"/>
              <a:t>Ordinateur, tablette ou smartphone.</a:t>
            </a:r>
            <a:endParaRPr/>
          </a:p>
        </p:txBody>
      </p:sp>
      <p:sp>
        <p:nvSpPr>
          <p:cNvPr id="117" name="Google Shape;117;p4"/>
          <p:cNvSpPr txBox="1">
            <a:spLocks noGrp="1"/>
          </p:cNvSpPr>
          <p:nvPr>
            <p:ph type="title"/>
          </p:nvPr>
        </p:nvSpPr>
        <p:spPr>
          <a:xfrm>
            <a:off x="2163472" y="168690"/>
            <a:ext cx="10028528" cy="881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fr-FR"/>
              <a:t>Le matériel</a:t>
            </a:r>
            <a:endParaRPr/>
          </a:p>
        </p:txBody>
      </p:sp>
      <p:pic>
        <p:nvPicPr>
          <p:cNvPr id="118" name="Google Shape;11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44094" y="2148515"/>
            <a:ext cx="1719642" cy="99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18776" y="3474720"/>
            <a:ext cx="430836" cy="430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07270" y="3288117"/>
            <a:ext cx="430836" cy="430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29665" y="3115831"/>
            <a:ext cx="1358324" cy="78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54083" y="2960133"/>
            <a:ext cx="688476" cy="400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54083" y="3474720"/>
            <a:ext cx="611179" cy="403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"/>
          <p:cNvSpPr txBox="1">
            <a:spLocks noGrp="1"/>
          </p:cNvSpPr>
          <p:nvPr>
            <p:ph type="title"/>
          </p:nvPr>
        </p:nvSpPr>
        <p:spPr>
          <a:xfrm>
            <a:off x="838200" y="2583970"/>
            <a:ext cx="10515600" cy="99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fr-FR"/>
              <a:t>C’est pour qui ?</a:t>
            </a:r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body" idx="1"/>
          </p:nvPr>
        </p:nvSpPr>
        <p:spPr>
          <a:xfrm>
            <a:off x="838200" y="3852263"/>
            <a:ext cx="10515600" cy="784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fr-FR"/>
              <a:t>Passionnément pour les élèves, beaucoup pour le professeur et un peu pour les parents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 txBox="1">
            <a:spLocks noGrp="1"/>
          </p:cNvSpPr>
          <p:nvPr>
            <p:ph type="body" idx="1"/>
          </p:nvPr>
        </p:nvSpPr>
        <p:spPr>
          <a:xfrm>
            <a:off x="702732" y="4943286"/>
            <a:ext cx="5184775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2200"/>
              <a:buNone/>
            </a:pPr>
            <a:r>
              <a:rPr lang="fr-FR"/>
              <a:t>Un accès complètement sécurisé</a:t>
            </a:r>
            <a:endParaRPr/>
          </a:p>
        </p:txBody>
      </p:sp>
      <p:sp>
        <p:nvSpPr>
          <p:cNvPr id="135" name="Google Shape;135;p6"/>
          <p:cNvSpPr txBox="1">
            <a:spLocks noGrp="1"/>
          </p:cNvSpPr>
          <p:nvPr>
            <p:ph type="body" idx="2"/>
          </p:nvPr>
        </p:nvSpPr>
        <p:spPr>
          <a:xfrm>
            <a:off x="6304208" y="4943286"/>
            <a:ext cx="5184000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2200"/>
              <a:buNone/>
            </a:pPr>
            <a:r>
              <a:rPr lang="fr-FR"/>
              <a:t>Une vraie classe numérique</a:t>
            </a:r>
            <a:endParaRPr/>
          </a:p>
        </p:txBody>
      </p:sp>
      <p:sp>
        <p:nvSpPr>
          <p:cNvPr id="136" name="Google Shape;136;p6"/>
          <p:cNvSpPr txBox="1">
            <a:spLocks noGrp="1"/>
          </p:cNvSpPr>
          <p:nvPr>
            <p:ph type="body" idx="3"/>
          </p:nvPr>
        </p:nvSpPr>
        <p:spPr>
          <a:xfrm>
            <a:off x="702733" y="5768435"/>
            <a:ext cx="10785475" cy="72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norm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Un compte avec un mot de passe chacun</a:t>
            </a:r>
            <a:endParaRPr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Hébergé en France et conforme au RGPD*</a:t>
            </a:r>
            <a:endParaRPr dirty="0"/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Intuitive pour les enfants</a:t>
            </a:r>
            <a:endParaRPr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Modérée par le professeur</a:t>
            </a:r>
            <a:endParaRPr dirty="0"/>
          </a:p>
        </p:txBody>
      </p:sp>
      <p:sp>
        <p:nvSpPr>
          <p:cNvPr id="137" name="Google Shape;137;p6"/>
          <p:cNvSpPr txBox="1">
            <a:spLocks noGrp="1"/>
          </p:cNvSpPr>
          <p:nvPr>
            <p:ph type="body" idx="6"/>
          </p:nvPr>
        </p:nvSpPr>
        <p:spPr>
          <a:xfrm>
            <a:off x="702731" y="5351421"/>
            <a:ext cx="5184775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400"/>
              <a:buNone/>
            </a:pPr>
            <a:r>
              <a:rPr lang="fr-FR"/>
              <a:t>pour les professeurs, les élèves et leurs parents.</a:t>
            </a:r>
            <a:endParaRPr/>
          </a:p>
        </p:txBody>
      </p:sp>
      <p:sp>
        <p:nvSpPr>
          <p:cNvPr id="138" name="Google Shape;138;p6"/>
          <p:cNvSpPr txBox="1">
            <a:spLocks noGrp="1"/>
          </p:cNvSpPr>
          <p:nvPr>
            <p:ph type="body" idx="7"/>
          </p:nvPr>
        </p:nvSpPr>
        <p:spPr>
          <a:xfrm>
            <a:off x="6303434" y="5351421"/>
            <a:ext cx="5184775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400"/>
              <a:buNone/>
            </a:pPr>
            <a:r>
              <a:rPr lang="fr-FR"/>
              <a:t>imaginée pour le primaire.</a:t>
            </a:r>
            <a:endParaRPr/>
          </a:p>
        </p:txBody>
      </p:sp>
      <p:sp>
        <p:nvSpPr>
          <p:cNvPr id="139" name="Google Shape;139;p6"/>
          <p:cNvSpPr txBox="1">
            <a:spLocks noGrp="1"/>
          </p:cNvSpPr>
          <p:nvPr>
            <p:ph type="title"/>
          </p:nvPr>
        </p:nvSpPr>
        <p:spPr>
          <a:xfrm>
            <a:off x="2163472" y="168690"/>
            <a:ext cx="10028528" cy="881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fr-FR"/>
              <a:t>La plateforme pour les écoles primaires</a:t>
            </a:r>
            <a:endParaRPr/>
          </a:p>
        </p:txBody>
      </p:sp>
      <p:pic>
        <p:nvPicPr>
          <p:cNvPr id="140" name="Google Shape;140;p6"/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 t="3254" b="3254"/>
          <a:stretch/>
        </p:blipFill>
        <p:spPr>
          <a:xfrm>
            <a:off x="702733" y="1526618"/>
            <a:ext cx="5184775" cy="324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1" name="Google Shape;141;p6"/>
          <p:cNvSpPr txBox="1"/>
          <p:nvPr/>
        </p:nvSpPr>
        <p:spPr>
          <a:xfrm>
            <a:off x="8522894" y="6566942"/>
            <a:ext cx="366622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Le Règlement Général sur la Protection des Données</a:t>
            </a:r>
            <a:endParaRPr/>
          </a:p>
        </p:txBody>
      </p:sp>
      <p:sp>
        <p:nvSpPr>
          <p:cNvPr id="142" name="Google Shape;142;p6"/>
          <p:cNvSpPr/>
          <p:nvPr/>
        </p:nvSpPr>
        <p:spPr>
          <a:xfrm>
            <a:off x="5436180" y="3110329"/>
            <a:ext cx="1223412" cy="13082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6" descr="https://cdn5-prod.bns.ovh/ent/assets/images/icons/lock-128.png"/>
          <p:cNvPicPr preferRelativeResize="0"/>
          <p:nvPr/>
        </p:nvPicPr>
        <p:blipFill rotWithShape="1">
          <a:blip r:embed="rId4">
            <a:alphaModFix/>
          </a:blip>
          <a:srcRect r="6216"/>
          <a:stretch/>
        </p:blipFill>
        <p:spPr>
          <a:xfrm>
            <a:off x="5905314" y="2940484"/>
            <a:ext cx="405147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6"/>
          <p:cNvPicPr preferRelativeResize="0">
            <a:picLocks noGrp="1"/>
          </p:cNvPicPr>
          <p:nvPr>
            <p:ph type="pic" idx="5"/>
          </p:nvPr>
        </p:nvPicPr>
        <p:blipFill rotWithShape="1">
          <a:blip r:embed="rId5">
            <a:alphaModFix/>
          </a:blip>
          <a:srcRect t="66" b="66"/>
          <a:stretch/>
        </p:blipFill>
        <p:spPr>
          <a:xfrm>
            <a:off x="6303434" y="1526618"/>
            <a:ext cx="5184775" cy="324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 txBox="1">
            <a:spLocks noGrp="1"/>
          </p:cNvSpPr>
          <p:nvPr>
            <p:ph type="body" idx="1"/>
          </p:nvPr>
        </p:nvSpPr>
        <p:spPr>
          <a:xfrm>
            <a:off x="702732" y="4943286"/>
            <a:ext cx="5184775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2200"/>
              <a:buNone/>
            </a:pPr>
            <a:r>
              <a:rPr lang="fr-FR"/>
              <a:t>Les comptes élèves</a:t>
            </a:r>
            <a:endParaRPr/>
          </a:p>
        </p:txBody>
      </p:sp>
      <p:sp>
        <p:nvSpPr>
          <p:cNvPr id="150" name="Google Shape;150;p7"/>
          <p:cNvSpPr txBox="1">
            <a:spLocks noGrp="1"/>
          </p:cNvSpPr>
          <p:nvPr>
            <p:ph type="body" idx="2"/>
          </p:nvPr>
        </p:nvSpPr>
        <p:spPr>
          <a:xfrm>
            <a:off x="6304208" y="4943286"/>
            <a:ext cx="5184000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2200"/>
              <a:buNone/>
            </a:pPr>
            <a:r>
              <a:rPr lang="fr-FR"/>
              <a:t>Les contributions des élèves</a:t>
            </a:r>
            <a:endParaRPr/>
          </a:p>
        </p:txBody>
      </p:sp>
      <p:sp>
        <p:nvSpPr>
          <p:cNvPr id="151" name="Google Shape;151;p7"/>
          <p:cNvSpPr txBox="1">
            <a:spLocks noGrp="1"/>
          </p:cNvSpPr>
          <p:nvPr>
            <p:ph type="body" idx="3"/>
          </p:nvPr>
        </p:nvSpPr>
        <p:spPr>
          <a:xfrm>
            <a:off x="702733" y="5768435"/>
            <a:ext cx="10785475" cy="72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normAutofit/>
          </a:bodyPr>
          <a:lstStyle/>
          <a:p>
            <a:pPr marL="33750" lvl="0" indent="-33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Un compte par élève</a:t>
            </a:r>
            <a:endParaRPr dirty="0"/>
          </a:p>
          <a:p>
            <a:pPr marL="33750" lvl="0" indent="-33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Accès aux applications ouvertes</a:t>
            </a:r>
            <a:endParaRPr dirty="0"/>
          </a:p>
          <a:p>
            <a:pPr marL="33750" lvl="0" indent="-33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Accès aux documents personnels et de la classe</a:t>
            </a:r>
            <a:endParaRPr dirty="0"/>
          </a:p>
          <a:p>
            <a:pPr marL="33750" lvl="0" indent="-33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Création de contenus modérés par le professeur</a:t>
            </a:r>
            <a:endParaRPr dirty="0"/>
          </a:p>
        </p:txBody>
      </p:sp>
      <p:pic>
        <p:nvPicPr>
          <p:cNvPr id="152" name="Google Shape;152;p7"/>
          <p:cNvPicPr preferRelativeResize="0">
            <a:picLocks noGrp="1"/>
          </p:cNvPicPr>
          <p:nvPr>
            <p:ph type="pic" idx="5"/>
          </p:nvPr>
        </p:nvPicPr>
        <p:blipFill>
          <a:blip r:embed="rId3"/>
          <a:srcRect l="1" r="1"/>
          <a:stretch/>
        </p:blipFill>
        <p:spPr>
          <a:xfrm>
            <a:off x="6303434" y="1526618"/>
            <a:ext cx="5184775" cy="324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3" name="Google Shape;153;p7"/>
          <p:cNvSpPr txBox="1">
            <a:spLocks noGrp="1"/>
          </p:cNvSpPr>
          <p:nvPr>
            <p:ph type="body" idx="6"/>
          </p:nvPr>
        </p:nvSpPr>
        <p:spPr>
          <a:xfrm>
            <a:off x="702731" y="5351421"/>
            <a:ext cx="5184775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400"/>
              <a:buNone/>
            </a:pPr>
            <a:r>
              <a:rPr lang="fr-FR"/>
              <a:t>Chacun son mot de passe top secret</a:t>
            </a:r>
            <a:endParaRPr/>
          </a:p>
        </p:txBody>
      </p:sp>
      <p:sp>
        <p:nvSpPr>
          <p:cNvPr id="154" name="Google Shape;154;p7"/>
          <p:cNvSpPr txBox="1">
            <a:spLocks noGrp="1"/>
          </p:cNvSpPr>
          <p:nvPr>
            <p:ph type="body" idx="7"/>
          </p:nvPr>
        </p:nvSpPr>
        <p:spPr>
          <a:xfrm>
            <a:off x="6303434" y="5351421"/>
            <a:ext cx="5184775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400"/>
              <a:buNone/>
            </a:pPr>
            <a:r>
              <a:rPr lang="fr-FR"/>
              <a:t>Sur une plateforme faite pour eux</a:t>
            </a:r>
            <a:endParaRPr/>
          </a:p>
        </p:txBody>
      </p:sp>
      <p:sp>
        <p:nvSpPr>
          <p:cNvPr id="155" name="Google Shape;155;p7"/>
          <p:cNvSpPr txBox="1">
            <a:spLocks noGrp="1"/>
          </p:cNvSpPr>
          <p:nvPr>
            <p:ph type="title"/>
          </p:nvPr>
        </p:nvSpPr>
        <p:spPr>
          <a:xfrm>
            <a:off x="2163472" y="168690"/>
            <a:ext cx="10028528" cy="881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fr-FR"/>
              <a:t>Le compte élève</a:t>
            </a:r>
            <a:endParaRPr/>
          </a:p>
        </p:txBody>
      </p:sp>
      <p:pic>
        <p:nvPicPr>
          <p:cNvPr id="156" name="Google Shape;156;p7"/>
          <p:cNvPicPr preferRelativeResize="0">
            <a:picLocks noGrp="1"/>
          </p:cNvPicPr>
          <p:nvPr>
            <p:ph type="pic" idx="4"/>
          </p:nvPr>
        </p:nvPicPr>
        <p:blipFill rotWithShape="1">
          <a:blip r:embed="rId4">
            <a:alphaModFix/>
          </a:blip>
          <a:srcRect l="12771" r="12772"/>
          <a:stretch/>
        </p:blipFill>
        <p:spPr>
          <a:xfrm>
            <a:off x="702733" y="1526618"/>
            <a:ext cx="5184775" cy="324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/>
          <p:cNvSpPr txBox="1">
            <a:spLocks noGrp="1"/>
          </p:cNvSpPr>
          <p:nvPr>
            <p:ph type="body" idx="1"/>
          </p:nvPr>
        </p:nvSpPr>
        <p:spPr>
          <a:xfrm>
            <a:off x="702732" y="4943286"/>
            <a:ext cx="5184775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2200"/>
              <a:buNone/>
            </a:pPr>
            <a:r>
              <a:rPr lang="fr-FR"/>
              <a:t>Un point de passage unique</a:t>
            </a:r>
            <a:endParaRPr/>
          </a:p>
        </p:txBody>
      </p:sp>
      <p:sp>
        <p:nvSpPr>
          <p:cNvPr id="162" name="Google Shape;162;p8"/>
          <p:cNvSpPr txBox="1">
            <a:spLocks noGrp="1"/>
          </p:cNvSpPr>
          <p:nvPr>
            <p:ph type="body" idx="2"/>
          </p:nvPr>
        </p:nvSpPr>
        <p:spPr>
          <a:xfrm>
            <a:off x="6304208" y="4943286"/>
            <a:ext cx="5184000" cy="39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2200"/>
              <a:buNone/>
            </a:pPr>
            <a:r>
              <a:rPr lang="fr-FR"/>
              <a:t>Depuis leur </a:t>
            </a:r>
            <a:r>
              <a:rPr lang="fr-FR" i="1"/>
              <a:t>smartphone</a:t>
            </a:r>
            <a:endParaRPr/>
          </a:p>
        </p:txBody>
      </p:sp>
      <p:sp>
        <p:nvSpPr>
          <p:cNvPr id="163" name="Google Shape;163;p8"/>
          <p:cNvSpPr txBox="1">
            <a:spLocks noGrp="1"/>
          </p:cNvSpPr>
          <p:nvPr>
            <p:ph type="body" idx="3"/>
          </p:nvPr>
        </p:nvSpPr>
        <p:spPr>
          <a:xfrm>
            <a:off x="702733" y="5768435"/>
            <a:ext cx="10785475" cy="72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noAutofit/>
          </a:bodyPr>
          <a:lstStyle/>
          <a:p>
            <a:pPr marL="33750" lvl="0" indent="-33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Signature des mots</a:t>
            </a:r>
            <a:endParaRPr dirty="0"/>
          </a:p>
          <a:p>
            <a:pPr marL="33750" lvl="0" indent="-33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Messagerie privée</a:t>
            </a:r>
            <a:endParaRPr dirty="0"/>
          </a:p>
          <a:p>
            <a:pPr marL="33750" lvl="0" indent="-33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Accès aux livrets scolaires</a:t>
            </a:r>
            <a:endParaRPr dirty="0"/>
          </a:p>
          <a:p>
            <a:pPr marL="33750" lvl="0" indent="-33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273F"/>
              </a:buClr>
              <a:buSzPts val="1800"/>
              <a:buFont typeface="Noto Sans Symbols"/>
              <a:buChar char="✔"/>
            </a:pPr>
            <a:r>
              <a:rPr lang="fr-FR" dirty="0"/>
              <a:t>Consultation des contenus publics de la classe</a:t>
            </a:r>
            <a:endParaRPr dirty="0"/>
          </a:p>
        </p:txBody>
      </p:sp>
      <p:pic>
        <p:nvPicPr>
          <p:cNvPr id="164" name="Google Shape;164;p8"/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 t="6" b="6"/>
          <a:stretch/>
        </p:blipFill>
        <p:spPr>
          <a:xfrm>
            <a:off x="702733" y="1526618"/>
            <a:ext cx="5184775" cy="324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5" name="Google Shape;165;p8"/>
          <p:cNvSpPr txBox="1">
            <a:spLocks noGrp="1"/>
          </p:cNvSpPr>
          <p:nvPr>
            <p:ph type="body" idx="6"/>
          </p:nvPr>
        </p:nvSpPr>
        <p:spPr>
          <a:xfrm>
            <a:off x="702731" y="5351421"/>
            <a:ext cx="5184775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400"/>
              <a:buNone/>
            </a:pPr>
            <a:r>
              <a:rPr lang="fr-FR"/>
              <a:t>Pour recevoir toutes les informations de l’école</a:t>
            </a:r>
            <a:endParaRPr/>
          </a:p>
        </p:txBody>
      </p:sp>
      <p:sp>
        <p:nvSpPr>
          <p:cNvPr id="166" name="Google Shape;166;p8"/>
          <p:cNvSpPr txBox="1">
            <a:spLocks noGrp="1"/>
          </p:cNvSpPr>
          <p:nvPr>
            <p:ph type="body" idx="7"/>
          </p:nvPr>
        </p:nvSpPr>
        <p:spPr>
          <a:xfrm>
            <a:off x="6303434" y="5351421"/>
            <a:ext cx="5184775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400"/>
              <a:buNone/>
            </a:pPr>
            <a:r>
              <a:rPr lang="fr-FR"/>
              <a:t>Pour consulter le travail de leurs enfants</a:t>
            </a:r>
            <a:endParaRPr/>
          </a:p>
        </p:txBody>
      </p:sp>
      <p:sp>
        <p:nvSpPr>
          <p:cNvPr id="167" name="Google Shape;167;p8"/>
          <p:cNvSpPr txBox="1">
            <a:spLocks noGrp="1"/>
          </p:cNvSpPr>
          <p:nvPr>
            <p:ph type="title"/>
          </p:nvPr>
        </p:nvSpPr>
        <p:spPr>
          <a:xfrm>
            <a:off x="2163472" y="168690"/>
            <a:ext cx="10028528" cy="881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fr-FR"/>
              <a:t>Les comptes parents</a:t>
            </a:r>
            <a:endParaRPr/>
          </a:p>
        </p:txBody>
      </p:sp>
      <p:pic>
        <p:nvPicPr>
          <p:cNvPr id="168" name="Google Shape;168;p8"/>
          <p:cNvPicPr preferRelativeResize="0">
            <a:picLocks noGrp="1"/>
          </p:cNvPicPr>
          <p:nvPr>
            <p:ph type="pic" idx="5"/>
          </p:nvPr>
        </p:nvPicPr>
        <p:blipFill rotWithShape="1">
          <a:blip r:embed="rId4">
            <a:alphaModFix/>
          </a:blip>
          <a:srcRect l="-149195" t="-7682" r="-149195" b="-7682"/>
          <a:stretch/>
        </p:blipFill>
        <p:spPr>
          <a:xfrm>
            <a:off x="6303434" y="1526618"/>
            <a:ext cx="5184775" cy="324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"/>
          <p:cNvSpPr txBox="1">
            <a:spLocks noGrp="1"/>
          </p:cNvSpPr>
          <p:nvPr>
            <p:ph type="title"/>
          </p:nvPr>
        </p:nvSpPr>
        <p:spPr>
          <a:xfrm>
            <a:off x="838200" y="2583970"/>
            <a:ext cx="10515600" cy="99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fr-FR"/>
              <a:t>Comment ça marche ?</a:t>
            </a:r>
            <a:endParaRPr/>
          </a:p>
        </p:txBody>
      </p:sp>
      <p:sp>
        <p:nvSpPr>
          <p:cNvPr id="174" name="Google Shape;174;p9"/>
          <p:cNvSpPr txBox="1">
            <a:spLocks noGrp="1"/>
          </p:cNvSpPr>
          <p:nvPr>
            <p:ph type="body" idx="1"/>
          </p:nvPr>
        </p:nvSpPr>
        <p:spPr>
          <a:xfrm>
            <a:off x="838200" y="3852263"/>
            <a:ext cx="10515600" cy="784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fr-FR"/>
              <a:t>De l’installation de l’app mobile à la signature d’un mot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Beneylu">
  <a:themeElements>
    <a:clrScheme name="Beneylu 2018">
      <a:dk1>
        <a:srgbClr val="002642"/>
      </a:dk1>
      <a:lt1>
        <a:srgbClr val="FFFFFF"/>
      </a:lt1>
      <a:dk2>
        <a:srgbClr val="002642"/>
      </a:dk2>
      <a:lt2>
        <a:srgbClr val="FFFFFF"/>
      </a:lt2>
      <a:accent1>
        <a:srgbClr val="FF3131"/>
      </a:accent1>
      <a:accent2>
        <a:srgbClr val="FAA829"/>
      </a:accent2>
      <a:accent3>
        <a:srgbClr val="8AC44A"/>
      </a:accent3>
      <a:accent4>
        <a:srgbClr val="08CCED"/>
      </a:accent4>
      <a:accent5>
        <a:srgbClr val="F0D614"/>
      </a:accent5>
      <a:accent6>
        <a:srgbClr val="7859C9"/>
      </a:accent6>
      <a:hlink>
        <a:srgbClr val="002642"/>
      </a:hlink>
      <a:folHlink>
        <a:srgbClr val="00264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733</Words>
  <Application>Microsoft Office PowerPoint</Application>
  <PresentationFormat>Grand écran</PresentationFormat>
  <Paragraphs>143</Paragraphs>
  <Slides>21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Courier New</vt:lpstr>
      <vt:lpstr>Noto Sans Symbols</vt:lpstr>
      <vt:lpstr>Thème Beneylu</vt:lpstr>
      <vt:lpstr>Présentation PowerPoint</vt:lpstr>
      <vt:lpstr>C’est quoi Beneylu School ?</vt:lpstr>
      <vt:lpstr>Beneylu School c’est :</vt:lpstr>
      <vt:lpstr>Le matériel</vt:lpstr>
      <vt:lpstr>C’est pour qui ?</vt:lpstr>
      <vt:lpstr>La plateforme pour les écoles primaires</vt:lpstr>
      <vt:lpstr>Le compte élève</vt:lpstr>
      <vt:lpstr>Les comptes parents</vt:lpstr>
      <vt:lpstr>Comment ça marche ?</vt:lpstr>
      <vt:lpstr>Installation de l’app mobile</vt:lpstr>
      <vt:lpstr>Le suivi de votre enfant</vt:lpstr>
      <vt:lpstr>Que font vos enfants sur Beneylu School ?</vt:lpstr>
      <vt:lpstr>La première identité numérique de l’élève</vt:lpstr>
      <vt:lpstr>L’organisation quotidienne</vt:lpstr>
      <vt:lpstr>La production d’écrits</vt:lpstr>
      <vt:lpstr>La création multimédia</vt:lpstr>
      <vt:lpstr>Le stockage de tous les documents en sécurité</vt:lpstr>
      <vt:lpstr>Le travail collaboratif</vt:lpstr>
      <vt:lpstr>La quête des savoirs</vt:lpstr>
      <vt:lpstr>2 000 ressources numériques</vt:lpstr>
      <vt:lpstr>Bienvenue à bord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Lucile</dc:creator>
  <cp:lastModifiedBy>Ségolène</cp:lastModifiedBy>
  <cp:revision>3</cp:revision>
  <dcterms:created xsi:type="dcterms:W3CDTF">2022-07-04T13:31:12Z</dcterms:created>
  <dcterms:modified xsi:type="dcterms:W3CDTF">2024-02-02T10:30:59Z</dcterms:modified>
</cp:coreProperties>
</file>