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8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A900"/>
    <a:srgbClr val="F9A828"/>
    <a:srgbClr val="F8F7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38" y="1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63905-B5DA-4425-856F-98A8CECB1AF8}" type="datetimeFigureOut">
              <a:rPr lang="fr-FR" smtClean="0"/>
              <a:t>24/11/2022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D35AE6-C59C-44D0-9C49-1DF30BB424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9364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1B400A2-C178-4C84-8D7E-3FB8E99C8B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69" y="5613326"/>
            <a:ext cx="2163472" cy="1016695"/>
          </a:xfrm>
          <a:prstGeom prst="rect">
            <a:avLst/>
          </a:prstGeom>
        </p:spPr>
      </p:pic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9DC89AA3-43B7-4B18-88F4-92E1A16834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2528" y="5765890"/>
            <a:ext cx="8120000" cy="711567"/>
          </a:xfrm>
        </p:spPr>
        <p:txBody>
          <a:bodyPr vert="horz" lIns="91440" tIns="45720" rIns="91440" bIns="45720" rtlCol="0" anchor="ctr">
            <a:normAutofit fontScale="97500"/>
          </a:bodyPr>
          <a:lstStyle>
            <a:lvl1pPr marL="0" indent="0">
              <a:buNone/>
              <a:defRPr lang="fr-FR" sz="3600" dirty="0">
                <a:solidFill>
                  <a:schemeClr val="tx2"/>
                </a:solidFill>
                <a:latin typeface="Averta Semibold" panose="00000700000000000000" pitchFamily="50" charset="0"/>
                <a:ea typeface="+mj-ea"/>
                <a:cs typeface="+mj-cs"/>
              </a:defRPr>
            </a:lvl1pPr>
          </a:lstStyle>
          <a:p>
            <a:pPr marL="400050" lvl="0" indent="-571500">
              <a:spcBef>
                <a:spcPct val="0"/>
              </a:spcBef>
            </a:pPr>
            <a:r>
              <a:rPr lang="fr-FR" dirty="0"/>
              <a:t>Titre de la présentation</a:t>
            </a:r>
          </a:p>
        </p:txBody>
      </p:sp>
      <p:pic>
        <p:nvPicPr>
          <p:cNvPr id="10" name="Picture 2" descr="Beneylu School" title="Beneylu School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9526"/>
            <a:ext cx="12192000" cy="534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Hanna\Desktop\BNJim bannière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757" y="733710"/>
            <a:ext cx="4882295" cy="489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165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 - Bleu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583970"/>
            <a:ext cx="10515600" cy="995491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  <a:latin typeface="Averta Semibold" panose="00000700000000000000" pitchFamily="50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3852263"/>
            <a:ext cx="10515600" cy="78448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65461" cy="125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24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 - Jaun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583970"/>
            <a:ext cx="10515600" cy="995491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  <a:latin typeface="Averta Semibold" panose="00000700000000000000" pitchFamily="50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3852263"/>
            <a:ext cx="10515600" cy="78448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65461" cy="125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42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 - Viole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583970"/>
            <a:ext cx="10515600" cy="995491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  <a:latin typeface="Averta Semibold" panose="00000700000000000000" pitchFamily="50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3852263"/>
            <a:ext cx="10515600" cy="78448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65461" cy="125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77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610600" y="6582747"/>
            <a:ext cx="2743200" cy="194576"/>
          </a:xfrm>
        </p:spPr>
        <p:txBody>
          <a:bodyPr/>
          <a:lstStyle/>
          <a:p>
            <a:fld id="{F3427122-DD58-4B2A-BC02-A0C1482E4B6E}" type="slidenum">
              <a:rPr lang="en-US" smtClean="0">
                <a:solidFill>
                  <a:srgbClr val="002642">
                    <a:tint val="75000"/>
                  </a:srgbClr>
                </a:solidFill>
              </a:rPr>
              <a:pPr/>
              <a:t>‹N°›</a:t>
            </a:fld>
            <a:endParaRPr lang="en-US">
              <a:solidFill>
                <a:srgbClr val="002642">
                  <a:tint val="75000"/>
                </a:srgbClr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1" t="-123" r="1949" b="-61"/>
          <a:stretch/>
        </p:blipFill>
        <p:spPr>
          <a:xfrm>
            <a:off x="-25169" y="-8389"/>
            <a:ext cx="12239539" cy="6870584"/>
          </a:xfrm>
          <a:prstGeom prst="rect">
            <a:avLst/>
          </a:prstGeom>
        </p:spPr>
      </p:pic>
      <p:sp>
        <p:nvSpPr>
          <p:cNvPr id="8" name="ZoneTexte 7"/>
          <p:cNvSpPr txBox="1"/>
          <p:nvPr userDrawn="1"/>
        </p:nvSpPr>
        <p:spPr>
          <a:xfrm>
            <a:off x="226242" y="5362474"/>
            <a:ext cx="3110845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verta Semibold" panose="00000700000000000000" pitchFamily="50" charset="0"/>
              </a:rPr>
              <a:t>Benjamin Viaud</a:t>
            </a:r>
          </a:p>
          <a:p>
            <a:r>
              <a:rPr lang="fr-FR" sz="1600" dirty="0">
                <a:latin typeface="Averta Light" panose="00000400000000000000" pitchFamily="50" charset="0"/>
              </a:rPr>
              <a:t>Co-fondateur de Beneylu</a:t>
            </a:r>
            <a:br>
              <a:rPr lang="fr-FR" sz="1600" dirty="0">
                <a:latin typeface="Averta Light" panose="00000400000000000000" pitchFamily="50" charset="0"/>
              </a:rPr>
            </a:br>
            <a:endParaRPr lang="fr-FR" sz="1600" dirty="0">
              <a:latin typeface="Averta Light" panose="00000400000000000000" pitchFamily="50" charset="0"/>
            </a:endParaRPr>
          </a:p>
          <a:p>
            <a:r>
              <a:rPr lang="fr-FR" sz="1600" dirty="0">
                <a:latin typeface="Averta Light" panose="00000400000000000000" pitchFamily="50" charset="0"/>
              </a:rPr>
              <a:t>benjamin@beneylu.com</a:t>
            </a:r>
          </a:p>
          <a:p>
            <a:r>
              <a:rPr lang="fr-FR" sz="1600" dirty="0">
                <a:latin typeface="Averta Light" panose="00000400000000000000" pitchFamily="50" charset="0"/>
              </a:rPr>
              <a:t>01 83 62 68 79</a:t>
            </a:r>
          </a:p>
        </p:txBody>
      </p:sp>
    </p:spTree>
    <p:extLst>
      <p:ext uri="{BB962C8B-B14F-4D97-AF65-F5344CB8AC3E}">
        <p14:creationId xmlns:p14="http://schemas.microsoft.com/office/powerpoint/2010/main" val="3023274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610600" y="6582747"/>
            <a:ext cx="2743200" cy="194576"/>
          </a:xfrm>
        </p:spPr>
        <p:txBody>
          <a:bodyPr/>
          <a:lstStyle/>
          <a:p>
            <a:fld id="{F3427122-DD58-4B2A-BC02-A0C1482E4B6E}" type="slidenum">
              <a:rPr lang="en-US" smtClean="0">
                <a:solidFill>
                  <a:srgbClr val="002642">
                    <a:tint val="75000"/>
                  </a:srgbClr>
                </a:solidFill>
              </a:rPr>
              <a:pPr/>
              <a:t>‹N°›</a:t>
            </a:fld>
            <a:endParaRPr lang="en-US">
              <a:solidFill>
                <a:srgbClr val="002642">
                  <a:tint val="75000"/>
                </a:srgbClr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1" t="-123" r="1949" b="-61"/>
          <a:stretch/>
        </p:blipFill>
        <p:spPr>
          <a:xfrm>
            <a:off x="-25169" y="-8389"/>
            <a:ext cx="12239539" cy="6870584"/>
          </a:xfrm>
          <a:prstGeom prst="rect">
            <a:avLst/>
          </a:prstGeom>
        </p:spPr>
      </p:pic>
      <p:sp>
        <p:nvSpPr>
          <p:cNvPr id="8" name="ZoneTexte 7"/>
          <p:cNvSpPr txBox="1"/>
          <p:nvPr userDrawn="1"/>
        </p:nvSpPr>
        <p:spPr>
          <a:xfrm>
            <a:off x="226242" y="5362474"/>
            <a:ext cx="3110845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verta Semibold" panose="00000700000000000000" pitchFamily="50" charset="0"/>
              </a:rPr>
              <a:t>Lucile Valensi</a:t>
            </a:r>
          </a:p>
          <a:p>
            <a:r>
              <a:rPr lang="fr-FR" sz="1600" dirty="0">
                <a:latin typeface="Averta Light" panose="00000400000000000000" pitchFamily="50" charset="0"/>
              </a:rPr>
              <a:t>Directrice éditoriale de Beneylu</a:t>
            </a:r>
            <a:br>
              <a:rPr lang="fr-FR" sz="1600" dirty="0">
                <a:latin typeface="Averta Light" panose="00000400000000000000" pitchFamily="50" charset="0"/>
              </a:rPr>
            </a:br>
            <a:endParaRPr lang="fr-FR" sz="1600" dirty="0">
              <a:latin typeface="Averta Light" panose="00000400000000000000" pitchFamily="50" charset="0"/>
            </a:endParaRPr>
          </a:p>
          <a:p>
            <a:r>
              <a:rPr lang="fr-FR" sz="1600" dirty="0">
                <a:latin typeface="Averta Light" panose="00000400000000000000" pitchFamily="50" charset="0"/>
              </a:rPr>
              <a:t>lucile@beneylu.com</a:t>
            </a:r>
          </a:p>
          <a:p>
            <a:r>
              <a:rPr lang="fr-FR" sz="1600" dirty="0">
                <a:latin typeface="Averta Light" panose="00000400000000000000" pitchFamily="50" charset="0"/>
              </a:rPr>
              <a:t>01 84 24 01 70</a:t>
            </a:r>
          </a:p>
        </p:txBody>
      </p:sp>
    </p:spTree>
    <p:extLst>
      <p:ext uri="{BB962C8B-B14F-4D97-AF65-F5344CB8AC3E}">
        <p14:creationId xmlns:p14="http://schemas.microsoft.com/office/powerpoint/2010/main" val="1311233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63472" cy="1257439"/>
          </a:xfrm>
          <a:prstGeom prst="rect">
            <a:avLst/>
          </a:prstGeom>
        </p:spPr>
      </p:pic>
      <p:sp>
        <p:nvSpPr>
          <p:cNvPr id="9" name="Espace réservé du contenu 4"/>
          <p:cNvSpPr>
            <a:spLocks noGrp="1"/>
          </p:cNvSpPr>
          <p:nvPr>
            <p:ph sz="quarter" idx="16" hasCustomPrompt="1"/>
          </p:nvPr>
        </p:nvSpPr>
        <p:spPr>
          <a:xfrm>
            <a:off x="838200" y="1483948"/>
            <a:ext cx="10515600" cy="4989932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baseline="0">
                <a:solidFill>
                  <a:schemeClr val="tx2"/>
                </a:solidFill>
                <a:latin typeface="Averta Light" panose="00000400000000000000" pitchFamily="50" charset="0"/>
              </a:defRPr>
            </a:lvl1pPr>
            <a:lvl2pPr marL="342900" indent="0">
              <a:buFont typeface="Arial" panose="020B0604020202020204" pitchFamily="34" charset="0"/>
              <a:buNone/>
              <a:defRPr sz="2200">
                <a:solidFill>
                  <a:schemeClr val="tx2"/>
                </a:solidFill>
                <a:latin typeface="Averta Light" panose="00000400000000000000" pitchFamily="50" charset="0"/>
              </a:defRPr>
            </a:lvl2pPr>
            <a:lvl3pPr marL="685800" indent="0">
              <a:buFont typeface="Courier New" panose="02070309020205020404" pitchFamily="49" charset="0"/>
              <a:buNone/>
              <a:defRPr sz="1800">
                <a:solidFill>
                  <a:schemeClr val="tx2"/>
                </a:solidFill>
                <a:latin typeface="Averta Light" panose="00000400000000000000" pitchFamily="50" charset="0"/>
              </a:defRPr>
            </a:lvl3pPr>
            <a:lvl4pPr marL="1028700" indent="0">
              <a:buNone/>
              <a:defRPr sz="1500"/>
            </a:lvl4pPr>
            <a:lvl5pPr marL="1371600" indent="0">
              <a:buNone/>
              <a:defRPr/>
            </a:lvl5pPr>
          </a:lstStyle>
          <a:p>
            <a:pPr lvl="0"/>
            <a:r>
              <a:rPr lang="fr-FR" dirty="0"/>
              <a:t>Niveau 1</a:t>
            </a:r>
          </a:p>
          <a:p>
            <a:pPr lvl="1"/>
            <a:r>
              <a:rPr lang="fr-FR" dirty="0"/>
              <a:t>Niveau 2</a:t>
            </a:r>
          </a:p>
          <a:p>
            <a:pPr lvl="2"/>
            <a:r>
              <a:rPr lang="fr-FR" dirty="0"/>
              <a:t>Niveau 3</a:t>
            </a:r>
          </a:p>
        </p:txBody>
      </p:sp>
      <p:sp>
        <p:nvSpPr>
          <p:cNvPr id="10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582747"/>
            <a:ext cx="2743200" cy="194576"/>
          </a:xfrm>
        </p:spPr>
        <p:txBody>
          <a:bodyPr/>
          <a:lstStyle>
            <a:lvl1pPr>
              <a:defRPr sz="825"/>
            </a:lvl1pPr>
          </a:lstStyle>
          <a:p>
            <a:fld id="{501C3E7A-EAB2-4956-89A5-0D0A8A3BFDBF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6" name="Connecteur droit 5"/>
          <p:cNvCxnSpPr/>
          <p:nvPr userDrawn="1"/>
        </p:nvCxnSpPr>
        <p:spPr>
          <a:xfrm>
            <a:off x="0" y="0"/>
            <a:ext cx="0" cy="68580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re 1">
            <a:extLst>
              <a:ext uri="{FF2B5EF4-FFF2-40B4-BE49-F238E27FC236}">
                <a16:creationId xmlns:a16="http://schemas.microsoft.com/office/drawing/2014/main" id="{0E77837F-3C4D-4FCC-99C1-8534CA159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3472" y="168690"/>
            <a:ext cx="10028528" cy="881683"/>
          </a:xfrm>
          <a:noFill/>
        </p:spPr>
        <p:txBody>
          <a:bodyPr lIns="360000">
            <a:normAutofit/>
          </a:bodyPr>
          <a:lstStyle>
            <a:lvl1pPr algn="l">
              <a:defRPr sz="3200">
                <a:solidFill>
                  <a:schemeClr val="tx1"/>
                </a:solidFill>
                <a:latin typeface="Averta Semibold" panose="00000700000000000000" pitchFamily="50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544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63472" cy="1257439"/>
          </a:xfrm>
          <a:prstGeom prst="rect">
            <a:avLst/>
          </a:prstGeom>
        </p:spPr>
      </p:pic>
      <p:sp>
        <p:nvSpPr>
          <p:cNvPr id="8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582747"/>
            <a:ext cx="2743200" cy="194576"/>
          </a:xfrm>
        </p:spPr>
        <p:txBody>
          <a:bodyPr/>
          <a:lstStyle>
            <a:lvl1pPr>
              <a:defRPr sz="825"/>
            </a:lvl1pPr>
          </a:lstStyle>
          <a:p>
            <a:fld id="{501C3E7A-EAB2-4956-89A5-0D0A8A3BFDBF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5" name="Connecteur droit 4"/>
          <p:cNvCxnSpPr/>
          <p:nvPr userDrawn="1"/>
        </p:nvCxnSpPr>
        <p:spPr>
          <a:xfrm>
            <a:off x="0" y="0"/>
            <a:ext cx="0" cy="68580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re 1">
            <a:extLst>
              <a:ext uri="{FF2B5EF4-FFF2-40B4-BE49-F238E27FC236}">
                <a16:creationId xmlns:a16="http://schemas.microsoft.com/office/drawing/2014/main" id="{0E77837F-3C4D-4FCC-99C1-8534CA159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3472" y="168690"/>
            <a:ext cx="10028528" cy="881683"/>
          </a:xfrm>
          <a:noFill/>
        </p:spPr>
        <p:txBody>
          <a:bodyPr lIns="360000">
            <a:normAutofit/>
          </a:bodyPr>
          <a:lstStyle>
            <a:lvl1pPr algn="l">
              <a:defRPr sz="3200">
                <a:solidFill>
                  <a:schemeClr val="tx1"/>
                </a:solidFill>
                <a:latin typeface="Averta Semibold" panose="00000700000000000000" pitchFamily="50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3103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63472" cy="1257439"/>
          </a:xfrm>
          <a:prstGeom prst="rect">
            <a:avLst/>
          </a:prstGeom>
        </p:spPr>
      </p:pic>
      <p:sp>
        <p:nvSpPr>
          <p:cNvPr id="10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582747"/>
            <a:ext cx="2743200" cy="194576"/>
          </a:xfrm>
        </p:spPr>
        <p:txBody>
          <a:bodyPr/>
          <a:lstStyle>
            <a:lvl1pPr>
              <a:defRPr sz="825"/>
            </a:lvl1pPr>
          </a:lstStyle>
          <a:p>
            <a:fld id="{501C3E7A-EAB2-4956-89A5-0D0A8A3BFDBF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Espace réservé du texte 12">
            <a:extLst>
              <a:ext uri="{FF2B5EF4-FFF2-40B4-BE49-F238E27FC236}">
                <a16:creationId xmlns:a16="http://schemas.microsoft.com/office/drawing/2014/main" id="{690BA593-39CB-451D-9D74-597BB3EF5C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2732" y="4943286"/>
            <a:ext cx="5184775" cy="397032"/>
          </a:xfrm>
          <a:noFill/>
        </p:spPr>
        <p:txBody>
          <a:bodyPr wrap="square" rtlCol="0">
            <a:spAutoFit/>
          </a:bodyPr>
          <a:lstStyle>
            <a:lvl1pPr marL="0" indent="0" algn="ctr" defTabSz="914400">
              <a:buNone/>
              <a:defRPr lang="fr-FR" sz="2200" dirty="0">
                <a:solidFill>
                  <a:srgbClr val="14273F"/>
                </a:solidFill>
                <a:latin typeface="Averta" panose="00000500000000000000" pitchFamily="50" charset="0"/>
              </a:defRPr>
            </a:lvl1pPr>
          </a:lstStyle>
          <a:p>
            <a:pPr marL="0" lvl="0" algn="ctr" defTabSz="914400"/>
            <a:r>
              <a:rPr lang="fr-FR" dirty="0"/>
              <a:t>Titre</a:t>
            </a:r>
          </a:p>
        </p:txBody>
      </p:sp>
      <p:sp>
        <p:nvSpPr>
          <p:cNvPr id="11" name="Espace réservé du texte 12">
            <a:extLst>
              <a:ext uri="{FF2B5EF4-FFF2-40B4-BE49-F238E27FC236}">
                <a16:creationId xmlns:a16="http://schemas.microsoft.com/office/drawing/2014/main" id="{E21B024F-3438-4019-975B-97636D98CE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4208" y="4943286"/>
            <a:ext cx="5184000" cy="397032"/>
          </a:xfrm>
          <a:noFill/>
        </p:spPr>
        <p:txBody>
          <a:bodyPr wrap="square" rtlCol="0">
            <a:spAutoFit/>
          </a:bodyPr>
          <a:lstStyle>
            <a:lvl1pPr marL="0" indent="0" algn="ctr" defTabSz="914400">
              <a:buNone/>
              <a:defRPr lang="fr-FR" sz="2200" dirty="0">
                <a:solidFill>
                  <a:srgbClr val="14273F"/>
                </a:solidFill>
                <a:latin typeface="Averta" panose="00000500000000000000" pitchFamily="50" charset="0"/>
              </a:defRPr>
            </a:lvl1pPr>
          </a:lstStyle>
          <a:p>
            <a:pPr marL="0" lvl="0" algn="ctr" defTabSz="914400"/>
            <a:r>
              <a:rPr lang="fr-FR" dirty="0"/>
              <a:t>Titre</a:t>
            </a:r>
          </a:p>
        </p:txBody>
      </p:sp>
      <p:sp>
        <p:nvSpPr>
          <p:cNvPr id="12" name="Espace réservé du texte 16">
            <a:extLst>
              <a:ext uri="{FF2B5EF4-FFF2-40B4-BE49-F238E27FC236}">
                <a16:creationId xmlns:a16="http://schemas.microsoft.com/office/drawing/2014/main" id="{70DEDC98-7B46-4808-8C97-FFF69C7766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2733" y="5768435"/>
            <a:ext cx="10785475" cy="728663"/>
          </a:xfrm>
        </p:spPr>
        <p:txBody>
          <a:bodyPr vert="horz" lIns="91440" tIns="45720" rIns="91440" bIns="45720" numCol="2" rtlCol="0">
            <a:normAutofit fontScale="92500" lnSpcReduction="10000"/>
          </a:bodyPr>
          <a:lstStyle>
            <a:lvl1pPr indent="-252000">
              <a:defRPr lang="fr-FR" sz="1800" b="0" baseline="0" dirty="0" smtClean="0">
                <a:solidFill>
                  <a:srgbClr val="14273F"/>
                </a:solidFill>
                <a:latin typeface="Averta Light" panose="00000400000000000000" pitchFamily="50" charset="0"/>
              </a:defRPr>
            </a:lvl1pPr>
            <a:lvl2pPr>
              <a:defRPr lang="fr-FR" sz="1050" dirty="0" smtClean="0">
                <a:solidFill>
                  <a:srgbClr val="1F497D"/>
                </a:solidFill>
              </a:defRPr>
            </a:lvl2pPr>
            <a:lvl3pPr>
              <a:defRPr lang="fr-FR" dirty="0" smtClean="0"/>
            </a:lvl3pPr>
            <a:lvl4pPr>
              <a:defRPr lang="fr-FR" sz="1500" dirty="0" smtClean="0"/>
            </a:lvl4pPr>
            <a:lvl5pPr>
              <a:defRPr lang="fr-FR" dirty="0"/>
            </a:lvl5pPr>
          </a:lstStyle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fr-FR" dirty="0"/>
              <a:t>Avantage</a:t>
            </a:r>
          </a:p>
        </p:txBody>
      </p:sp>
      <p:sp>
        <p:nvSpPr>
          <p:cNvPr id="13" name="Espace réservé pour une image  18">
            <a:extLst>
              <a:ext uri="{FF2B5EF4-FFF2-40B4-BE49-F238E27FC236}">
                <a16:creationId xmlns:a16="http://schemas.microsoft.com/office/drawing/2014/main" id="{D4307754-CE31-47A0-A42E-2507D6C306D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2733" y="1526618"/>
            <a:ext cx="5184775" cy="3240000"/>
          </a:xfrm>
          <a:ln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4" name="Espace réservé pour une image  18">
            <a:extLst>
              <a:ext uri="{FF2B5EF4-FFF2-40B4-BE49-F238E27FC236}">
                <a16:creationId xmlns:a16="http://schemas.microsoft.com/office/drawing/2014/main" id="{ED8CB94B-74DF-4D6B-8E1A-8076F4F4AD8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303434" y="1526618"/>
            <a:ext cx="5184775" cy="3240000"/>
          </a:xfrm>
          <a:ln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5" name="Espace réservé du texte 12">
            <a:extLst>
              <a:ext uri="{FF2B5EF4-FFF2-40B4-BE49-F238E27FC236}">
                <a16:creationId xmlns:a16="http://schemas.microsoft.com/office/drawing/2014/main" id="{D9BECF0C-A5F4-4E49-B0A3-6FA47076E5D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2731" y="5351421"/>
            <a:ext cx="5184775" cy="286232"/>
          </a:xfrm>
          <a:noFill/>
        </p:spPr>
        <p:txBody>
          <a:bodyPr wrap="square" rtlCol="0">
            <a:spAutoFit/>
          </a:bodyPr>
          <a:lstStyle>
            <a:lvl1pPr marL="0" indent="0" algn="ctr" defTabSz="914400">
              <a:buNone/>
              <a:defRPr lang="fr-FR" sz="1400" i="0" dirty="0">
                <a:solidFill>
                  <a:srgbClr val="969696"/>
                </a:solidFill>
                <a:latin typeface="Averta Light" panose="00000400000000000000" pitchFamily="50" charset="0"/>
              </a:defRPr>
            </a:lvl1pPr>
          </a:lstStyle>
          <a:p>
            <a:pPr marL="0" lvl="0" algn="ctr" defTabSz="914400"/>
            <a:r>
              <a:rPr lang="fr-FR" dirty="0"/>
              <a:t>Sous-titre</a:t>
            </a:r>
          </a:p>
        </p:txBody>
      </p:sp>
      <p:sp>
        <p:nvSpPr>
          <p:cNvPr id="16" name="Espace réservé du texte 12">
            <a:extLst>
              <a:ext uri="{FF2B5EF4-FFF2-40B4-BE49-F238E27FC236}">
                <a16:creationId xmlns:a16="http://schemas.microsoft.com/office/drawing/2014/main" id="{6593DF15-BC0D-4D22-A62B-674B64954C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3434" y="5351421"/>
            <a:ext cx="5184775" cy="286232"/>
          </a:xfrm>
          <a:noFill/>
        </p:spPr>
        <p:txBody>
          <a:bodyPr wrap="square" rtlCol="0">
            <a:spAutoFit/>
          </a:bodyPr>
          <a:lstStyle>
            <a:lvl1pPr marL="0" indent="0" algn="ctr" defTabSz="914400">
              <a:buNone/>
              <a:defRPr lang="fr-FR" sz="1400" i="0" dirty="0">
                <a:solidFill>
                  <a:srgbClr val="969696"/>
                </a:solidFill>
                <a:latin typeface="Averta Light" panose="00000400000000000000" pitchFamily="50" charset="0"/>
              </a:defRPr>
            </a:lvl1pPr>
          </a:lstStyle>
          <a:p>
            <a:pPr marL="0" lvl="0" algn="ctr" defTabSz="914400"/>
            <a:r>
              <a:rPr lang="fr-FR" dirty="0"/>
              <a:t>Sous-titre</a:t>
            </a:r>
          </a:p>
        </p:txBody>
      </p:sp>
      <p:cxnSp>
        <p:nvCxnSpPr>
          <p:cNvPr id="17" name="Connecteur droit 16"/>
          <p:cNvCxnSpPr/>
          <p:nvPr userDrawn="1"/>
        </p:nvCxnSpPr>
        <p:spPr>
          <a:xfrm>
            <a:off x="0" y="0"/>
            <a:ext cx="0" cy="68580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re 1">
            <a:extLst>
              <a:ext uri="{FF2B5EF4-FFF2-40B4-BE49-F238E27FC236}">
                <a16:creationId xmlns:a16="http://schemas.microsoft.com/office/drawing/2014/main" id="{0E77837F-3C4D-4FCC-99C1-8534CA159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3472" y="168690"/>
            <a:ext cx="10028528" cy="881683"/>
          </a:xfrm>
          <a:noFill/>
        </p:spPr>
        <p:txBody>
          <a:bodyPr lIns="360000">
            <a:normAutofit/>
          </a:bodyPr>
          <a:lstStyle>
            <a:lvl1pPr algn="l">
              <a:defRPr sz="3200">
                <a:solidFill>
                  <a:schemeClr val="tx1"/>
                </a:solidFill>
                <a:latin typeface="Averta Semibold" panose="00000700000000000000" pitchFamily="50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5884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582747"/>
            <a:ext cx="2743200" cy="194576"/>
          </a:xfrm>
        </p:spPr>
        <p:txBody>
          <a:bodyPr/>
          <a:lstStyle>
            <a:lvl1pPr>
              <a:defRPr sz="825"/>
            </a:lvl1pPr>
          </a:lstStyle>
          <a:p>
            <a:fld id="{501C3E7A-EAB2-4956-89A5-0D0A8A3BFDB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7446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 - Dark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583970"/>
            <a:ext cx="10515600" cy="995491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  <a:latin typeface="Averta Semibold" panose="00000700000000000000" pitchFamily="50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3852263"/>
            <a:ext cx="10515600" cy="78448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65461" cy="125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86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 - Rou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583970"/>
            <a:ext cx="10515600" cy="995491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  <a:latin typeface="Averta Semibold" panose="00000700000000000000" pitchFamily="50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3852263"/>
            <a:ext cx="10515600" cy="78448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65461" cy="125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49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 - 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583970"/>
            <a:ext cx="10515600" cy="995491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  <a:latin typeface="Averta Semibold" panose="00000700000000000000" pitchFamily="50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3852263"/>
            <a:ext cx="10515600" cy="78448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65461" cy="125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8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 - Ver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583970"/>
            <a:ext cx="10515600" cy="995491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  <a:latin typeface="Averta Semibold" panose="00000700000000000000" pitchFamily="50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3852263"/>
            <a:ext cx="10515600" cy="78448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65461" cy="125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01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Niveau 1</a:t>
            </a:r>
          </a:p>
          <a:p>
            <a:pPr lvl="1"/>
            <a:r>
              <a:rPr lang="fr-FR" dirty="0"/>
              <a:t>Niveau 2</a:t>
            </a:r>
          </a:p>
          <a:p>
            <a:pPr lvl="2"/>
            <a:r>
              <a:rPr lang="fr-FR" dirty="0"/>
              <a:t>Niveau 3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E9339-5555-4B06-B156-A8646EC7894B}" type="datetimeFigureOut">
              <a:rPr lang="fr-FR" smtClean="0"/>
              <a:t>24/11/2022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38935-9552-428E-868D-8D3FDEEEFC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9055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60" r:id="rId4"/>
    <p:sldLayoutId id="2147483655" r:id="rId5"/>
    <p:sldLayoutId id="2147483663" r:id="rId6"/>
    <p:sldLayoutId id="2147483662" r:id="rId7"/>
    <p:sldLayoutId id="2147483666" r:id="rId8"/>
    <p:sldLayoutId id="2147483664" r:id="rId9"/>
    <p:sldLayoutId id="2147483665" r:id="rId10"/>
    <p:sldLayoutId id="2147483667" r:id="rId11"/>
    <p:sldLayoutId id="2147483668" r:id="rId12"/>
    <p:sldLayoutId id="2147483661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mailto:support@beneylu.com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2942D7F-E020-98AA-385A-DE3E4D3D33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Présenter aux collègues</a:t>
            </a:r>
          </a:p>
        </p:txBody>
      </p:sp>
    </p:spTree>
    <p:extLst>
      <p:ext uri="{BB962C8B-B14F-4D97-AF65-F5344CB8AC3E}">
        <p14:creationId xmlns:p14="http://schemas.microsoft.com/office/powerpoint/2010/main" val="3001333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BB6A938-1D5D-41E5-9B54-38D5BA6DE6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Un point de passage unique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186998-2160-62F6-444A-381249C115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Depuis leur </a:t>
            </a:r>
            <a:r>
              <a:rPr lang="fr-FR" i="1" dirty="0"/>
              <a:t>smartphone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1C6889C-7660-810A-749E-D4463385B1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Signature des mots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Réponse aux sondages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Accès aux livrets scolaires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Consultation des contenus publics de la classe</a:t>
            </a: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7DBCAE55-955A-132B-F9BE-0AA149A9855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6"/>
          <a:stretch>
            <a:fillRect/>
          </a:stretch>
        </p:blipFill>
        <p:spPr/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D905D7BE-D69F-BEF1-3037-BB77FD2DEA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Pour recevoir toutes les informations de l’école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3E155FA8-46D2-414A-50CB-A5FDEF6F31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Pour consulter le travail de leurs enfants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9BA1E989-BB8E-DB38-2D00-060DCA250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comptes parents</a:t>
            </a: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B1A2D47D-E854-9F9A-A8EC-58195883BE8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" b="32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08747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4F8C7A-9FD5-289D-145C-A2D112E56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ça marche 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9445AF7-980C-DC6F-0F31-A3BA52EB70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 l’installation de l’app mobile à l’ouverture des apps</a:t>
            </a:r>
          </a:p>
        </p:txBody>
      </p:sp>
    </p:spTree>
    <p:extLst>
      <p:ext uri="{BB962C8B-B14F-4D97-AF65-F5344CB8AC3E}">
        <p14:creationId xmlns:p14="http://schemas.microsoft.com/office/powerpoint/2010/main" val="602171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C1B29C-558A-691B-701A-E723D4B0BB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Installation de l’app mobile iOS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5E119CC-D79D-E4E0-72D7-B7BA149246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4208" y="4943286"/>
            <a:ext cx="5184000" cy="397032"/>
          </a:xfrm>
        </p:spPr>
        <p:txBody>
          <a:bodyPr/>
          <a:lstStyle/>
          <a:p>
            <a:r>
              <a:rPr lang="fr-FR" dirty="0"/>
              <a:t>Installation de l’app mobile Android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7091369-5231-9498-BE88-4D955D3320B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Utilise les capacités natives du </a:t>
            </a:r>
            <a:r>
              <a:rPr lang="fr-FR" i="1" dirty="0"/>
              <a:t>smartphone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Aussi fluide qu’une app native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Indépendante des stores Google et Apple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Toujours à jour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3518E028-28CC-C0D0-A981-E376ABDB59E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6"/>
          <a:stretch>
            <a:fillRect/>
          </a:stretch>
        </p:blipFill>
        <p:spPr/>
      </p:pic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1623407E-F2A5-1C18-53B3-3D07503DD3C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6"/>
          <a:stretch>
            <a:fillRect/>
          </a:stretch>
        </p:blipFill>
        <p:spPr/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0989EFB2-CA6E-3245-8219-E459075264F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Raccourci sur </a:t>
            </a:r>
            <a:r>
              <a:rPr lang="fr-FR" i="1" dirty="0"/>
              <a:t>smartphone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25559F2-3A25-C0BD-1D7A-48030A3D628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03434" y="5351421"/>
            <a:ext cx="5184775" cy="286232"/>
          </a:xfrm>
        </p:spPr>
        <p:txBody>
          <a:bodyPr/>
          <a:lstStyle/>
          <a:p>
            <a:r>
              <a:rPr lang="fr-FR" dirty="0"/>
              <a:t>Raccourci sur </a:t>
            </a:r>
            <a:r>
              <a:rPr lang="fr-FR" i="1" dirty="0"/>
              <a:t>smartphone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47D211F-50B7-F15A-D7FD-6D512D4C1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Installation de l’app mobile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7E82B09-C6B1-FA71-8A6F-2A6729AFCD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186" y="1850045"/>
            <a:ext cx="1181459" cy="262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18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4BABA6D-D249-57AF-67C7-B0683D8F40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Ouverture des apps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FBFAA7-5C5C-BA8A-8CB8-AA20B5B86F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Génération des mots de passe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874E2C5-7060-034B-23A5-27248A1277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/>
          </a:bodyPr>
          <a:lstStyle/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Ouverture / fermeture des apps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Accès aux fiches des élèves et de leurs parents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Génération des mots de passe pour la classe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Génération d’un mot de passe pour un seul élève</a:t>
            </a: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EC5974FA-EF50-1147-7D2F-426E6652E03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>
            <a:fillRect/>
          </a:stretch>
        </p:blipFill>
        <p:spPr/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86C0631-D783-FB72-FEFA-8704297F215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À votre rythme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4417666A-F831-69C1-A7D0-BB4D6C6D524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Pour toute la classe ou une sélection d’utilisateurs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5168507B-5981-0ECA-ABC5-81B787DDB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configuration de la classe</a:t>
            </a:r>
          </a:p>
        </p:txBody>
      </p:sp>
      <p:pic>
        <p:nvPicPr>
          <p:cNvPr id="10" name="Espace réservé pour une image  10">
            <a:extLst>
              <a:ext uri="{FF2B5EF4-FFF2-40B4-BE49-F238E27FC236}">
                <a16:creationId xmlns:a16="http://schemas.microsoft.com/office/drawing/2014/main" id="{33B4E399-AC87-F4E6-99EA-28D34B61BF1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6"/>
          <a:stretch>
            <a:fillRect/>
          </a:stretch>
        </p:blipFill>
        <p:spPr>
          <a:xfrm>
            <a:off x="703263" y="1527175"/>
            <a:ext cx="5184775" cy="3240088"/>
          </a:xfrm>
        </p:spPr>
      </p:pic>
    </p:spTree>
    <p:extLst>
      <p:ext uri="{BB962C8B-B14F-4D97-AF65-F5344CB8AC3E}">
        <p14:creationId xmlns:p14="http://schemas.microsoft.com/office/powerpoint/2010/main" val="1769940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A181891-BB8E-9CEF-8862-6E31B8842C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Voir l’application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7634F59-4719-A80B-8C31-5B19D3FF9AB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/>
          </a:bodyPr>
          <a:lstStyle/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Même vue que les élèves et les parents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Niveau de droits adaptés aux rôles des utilisateurs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Même fonctionnement dans toutes les apps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Même fonctionnement sur mobile</a:t>
            </a: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1597F670-FB2A-A387-D108-80A0F771BB0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6"/>
          <a:stretch>
            <a:fillRect/>
          </a:stretch>
        </p:blipFill>
        <p:spPr/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C112B52-D197-1AC5-54F0-B0C2A8C9F9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Pour écrire un contenu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5D1D941E-3413-37E3-146E-811BCDF228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Pour voir le rendu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58541ED9-D0F9-7A20-9973-6247EE075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Gérer l’application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14AFB505-48B8-670E-0AED-4513694ED9B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6"/>
          <a:stretch>
            <a:fillRect/>
          </a:stretch>
        </p:blipFill>
        <p:spPr/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78C6880-8CBC-FC22-9A1C-0BFA4771DD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Gérer l’application</a:t>
            </a:r>
          </a:p>
        </p:txBody>
      </p:sp>
    </p:spTree>
    <p:extLst>
      <p:ext uri="{BB962C8B-B14F-4D97-AF65-F5344CB8AC3E}">
        <p14:creationId xmlns:p14="http://schemas.microsoft.com/office/powerpoint/2010/main" val="517988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9B3B85-972F-5E4E-6F52-7EE3B3AC8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Que faire sur Beneylu </a:t>
            </a:r>
            <a:r>
              <a:rPr lang="fr-FR" dirty="0" err="1"/>
              <a:t>School</a:t>
            </a:r>
            <a:r>
              <a:rPr lang="fr-FR" dirty="0"/>
              <a:t> 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53CEFDB-4281-706F-B725-7F910976DD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Du cahier de vie à la correspondance scolaire</a:t>
            </a:r>
          </a:p>
        </p:txBody>
      </p:sp>
    </p:spTree>
    <p:extLst>
      <p:ext uri="{BB962C8B-B14F-4D97-AF65-F5344CB8AC3E}">
        <p14:creationId xmlns:p14="http://schemas.microsoft.com/office/powerpoint/2010/main" val="2958044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D44EA1A-A4CB-39FF-AF95-2951055E00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732" y="4943286"/>
            <a:ext cx="5184775" cy="397032"/>
          </a:xfrm>
        </p:spPr>
        <p:txBody>
          <a:bodyPr/>
          <a:lstStyle/>
          <a:p>
            <a:r>
              <a:rPr lang="fr-FR" sz="2200" dirty="0">
                <a:solidFill>
                  <a:srgbClr val="14273F"/>
                </a:solidFill>
              </a:rPr>
              <a:t>Le profil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9743947-3AC1-E6C0-DEF7-D29D8C49DD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4208" y="4943286"/>
            <a:ext cx="5184000" cy="397032"/>
          </a:xfrm>
        </p:spPr>
        <p:txBody>
          <a:bodyPr/>
          <a:lstStyle/>
          <a:p>
            <a:r>
              <a:rPr lang="fr-FR" sz="2200" dirty="0">
                <a:solidFill>
                  <a:srgbClr val="14273F"/>
                </a:solidFill>
              </a:rPr>
              <a:t>La messagerie des élèves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7D41E47-22CA-245F-29A5-2BA0662EA6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Rédaction de sa présentation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Publication de statuts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Modération par le professeur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Correspondance avec des classes partenaires</a:t>
            </a: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FB024289-DF9A-7C56-52C8-3DC6D697A4B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>
            <a:fillRect/>
          </a:stretch>
        </p:blipFill>
        <p:spPr/>
      </p:pic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BD333A38-530C-B625-9AC0-925CF5E4EB4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>
            <a:fillRect/>
          </a:stretch>
        </p:blipFill>
        <p:spPr/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5B55D190-2B2B-A99D-B63F-3810108288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Se présenter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826C3426-F8B9-3615-F6A2-86C13D9748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Échanger en sécurité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8F39D6E3-7750-1B0E-BC33-151FE2C37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première identité numérique de l’élève</a:t>
            </a:r>
          </a:p>
        </p:txBody>
      </p:sp>
    </p:spTree>
    <p:extLst>
      <p:ext uri="{BB962C8B-B14F-4D97-AF65-F5344CB8AC3E}">
        <p14:creationId xmlns:p14="http://schemas.microsoft.com/office/powerpoint/2010/main" val="2387159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12E7396-3069-B6DB-6739-43467A1787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Le cahier de textes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4CDBC75-7A65-A153-3D74-1C95643FE4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L’emploi du temps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386341-0E66-E83A-5412-B1FE9C3D71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Différenciation individuelle et par groupe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Ajout de pièces jointes pour aider les élèves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Organisation de la vie de la classe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Souhaite même les anniversaires !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DA9BEDDF-80FD-094E-C9E5-86D7800A13B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>
            <a:fillRect/>
          </a:stretch>
        </p:blipFill>
        <p:spPr/>
      </p:pic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3D68D6FB-D667-B338-B7C7-A35AAEBD188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>
            <a:fillRect/>
          </a:stretch>
        </p:blipFill>
        <p:spPr/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9C63912-3F90-80A8-A258-CFCE9420EF4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Faire les leçons en classe comme à la maison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333A56B3-ED92-66C1-711C-52701CF8DDA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Planifier l’emploi du temps de la classe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E6C48285-0B27-8E2B-D65A-0C902BB8F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L’organisation quotidienne</a:t>
            </a:r>
          </a:p>
        </p:txBody>
      </p:sp>
    </p:spTree>
    <p:extLst>
      <p:ext uri="{BB962C8B-B14F-4D97-AF65-F5344CB8AC3E}">
        <p14:creationId xmlns:p14="http://schemas.microsoft.com/office/powerpoint/2010/main" val="2905786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76DDAF3-DD4F-453A-2F3C-A9077B11F8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732" y="4943286"/>
            <a:ext cx="5184775" cy="397032"/>
          </a:xfrm>
        </p:spPr>
        <p:txBody>
          <a:bodyPr/>
          <a:lstStyle/>
          <a:p>
            <a:r>
              <a:rPr lang="fr-FR" dirty="0"/>
              <a:t>Le blog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0C22B26-7C3C-8FF4-371F-9A8783CFA9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4208" y="4943286"/>
            <a:ext cx="5184000" cy="397032"/>
          </a:xfrm>
        </p:spPr>
        <p:txBody>
          <a:bodyPr/>
          <a:lstStyle/>
          <a:p>
            <a:r>
              <a:rPr lang="fr-FR" dirty="0"/>
              <a:t>La production à plusieurs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2E590F7-390A-BCF2-66F5-AB0E053F66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Production d’écrits dans la classe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Modération des articles et des commentaires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Recherche des fautes et entraide dans la classe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Partage d’un blog avec les correspondants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D367E60D-0C08-480B-0E14-8DD69E4126F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>
            <a:fillRect/>
          </a:stretch>
        </p:blipFill>
        <p:spPr/>
      </p:pic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3A21EE65-2D51-CA39-0C6A-F841E3DE63A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" b="116"/>
          <a:stretch>
            <a:fillRect/>
          </a:stretch>
        </p:blipFill>
        <p:spPr/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15E016B-D4E8-FF57-300E-AC804D1C6ED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Plaisir d’écrire pour être lu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8E5FE660-FFFE-BBDA-88C4-D7EAB6CAE42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Négociation encouragée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D3BC473A-7F8D-5AB5-92EC-657891AD8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production d’écrits</a:t>
            </a:r>
          </a:p>
        </p:txBody>
      </p:sp>
    </p:spTree>
    <p:extLst>
      <p:ext uri="{BB962C8B-B14F-4D97-AF65-F5344CB8AC3E}">
        <p14:creationId xmlns:p14="http://schemas.microsoft.com/office/powerpoint/2010/main" val="28720159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EE21519-5B25-E973-2BE6-A3917410E4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732" y="4943286"/>
            <a:ext cx="5184775" cy="397032"/>
          </a:xfrm>
        </p:spPr>
        <p:txBody>
          <a:bodyPr/>
          <a:lstStyle/>
          <a:p>
            <a:r>
              <a:rPr lang="fr-FR" dirty="0"/>
              <a:t>La médiathèque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94DCD1A-ED7B-A048-A0C6-40196CCD58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4208" y="4943286"/>
            <a:ext cx="5184000" cy="397032"/>
          </a:xfrm>
        </p:spPr>
        <p:txBody>
          <a:bodyPr/>
          <a:lstStyle/>
          <a:p>
            <a:r>
              <a:rPr lang="fr-FR" dirty="0"/>
              <a:t>La visionneuse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8149C6A-4635-E565-8A3E-9274065B17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Le dossier de la classe et un dossier par utilisateur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Ouverture et fermeture des documents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Ajouts en glisser-déposer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Images, sons, vidéos, etc.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A66BE0F8-4B03-CFCB-4089-2C1F6BCE5F5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>
            <a:fillRect/>
          </a:stretch>
        </p:blipFill>
        <p:spPr/>
      </p:pic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FEAF139B-4095-4A58-6E07-7917A52BB04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>
            <a:fillRect/>
          </a:stretch>
        </p:blipFill>
        <p:spPr/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68E29FD-8D2C-46CF-1397-1B11EF5283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Stockage illimité de tous les documents utiles à la classe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56F2D7D6-723E-56AC-653C-8FCA9CAC84F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Affichage des documents ouverts par le professeur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1153134C-8977-9ED8-589C-310282D5D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stockage de tous les documents en sécurité</a:t>
            </a:r>
          </a:p>
        </p:txBody>
      </p:sp>
    </p:spTree>
    <p:extLst>
      <p:ext uri="{BB962C8B-B14F-4D97-AF65-F5344CB8AC3E}">
        <p14:creationId xmlns:p14="http://schemas.microsoft.com/office/powerpoint/2010/main" val="4239889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821803-38F7-D646-B773-57F895891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C’est quoi Beneylu </a:t>
            </a:r>
            <a:r>
              <a:rPr lang="fr-FR" dirty="0" err="1"/>
              <a:t>School</a:t>
            </a:r>
            <a:r>
              <a:rPr lang="fr-FR" dirty="0"/>
              <a:t> 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76A428C-09AB-4CBA-5B68-984AB7873F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L’ENT des élèves d’école primaire</a:t>
            </a:r>
          </a:p>
        </p:txBody>
      </p:sp>
    </p:spTree>
    <p:extLst>
      <p:ext uri="{BB962C8B-B14F-4D97-AF65-F5344CB8AC3E}">
        <p14:creationId xmlns:p14="http://schemas.microsoft.com/office/powerpoint/2010/main" val="1025186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771B5CB-5AC0-EF03-49E9-AAE836E1F3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732" y="4943286"/>
            <a:ext cx="5184775" cy="397032"/>
          </a:xfrm>
        </p:spPr>
        <p:txBody>
          <a:bodyPr/>
          <a:lstStyle/>
          <a:p>
            <a:r>
              <a:rPr lang="fr-FR" dirty="0"/>
              <a:t>L’atelier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D401DE9-8440-54B1-BEFB-46B030AD35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4208" y="4943286"/>
            <a:ext cx="5184000" cy="397032"/>
          </a:xfrm>
        </p:spPr>
        <p:txBody>
          <a:bodyPr/>
          <a:lstStyle/>
          <a:p>
            <a:r>
              <a:rPr lang="fr-FR" dirty="0"/>
              <a:t>Le moteur de recherche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36A043C-405D-D643-BFA7-568FE94664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Choix de mises en page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Travail à plusieurs sur le même document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Vraies recherches Google sans pub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Liste blanche de sites autorisés (gérée par Beneylu)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452CDC3D-6233-D161-9A7B-0DCDDD497F2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>
            <a:fillRect/>
          </a:stretch>
        </p:blipFill>
        <p:spPr/>
      </p:pic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3A0B4ADF-1B56-115E-3E52-54703F488B8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6"/>
          <a:stretch>
            <a:fillRect/>
          </a:stretch>
        </p:blipFill>
        <p:spPr/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C681BE-74BD-768F-99B1-E6494F876AE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Création de jolis documents multimédias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66EE49D8-C1FC-4915-81A8-0C3F560DD80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Liste blanche de sites web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F91E7EA9-8927-4BED-2608-8577E57C0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travail collaboratif</a:t>
            </a:r>
          </a:p>
        </p:txBody>
      </p:sp>
    </p:spTree>
    <p:extLst>
      <p:ext uri="{BB962C8B-B14F-4D97-AF65-F5344CB8AC3E}">
        <p14:creationId xmlns:p14="http://schemas.microsoft.com/office/powerpoint/2010/main" val="40062963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0C02DC1-3A12-EE7E-BC22-FEE75D2CAE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Le coin des parents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C090B2A-7E77-96A6-2114-C30A4B0225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Le livret scolaire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0F8096E-3034-624E-5F2E-14EE232AA3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Suivi simplifié des signatures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Notification push sur </a:t>
            </a:r>
            <a:r>
              <a:rPr lang="fr-FR" i="1" dirty="0"/>
              <a:t>smartphone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Positionnements ultra-rapides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Compatible avec le LSU du Ministère</a:t>
            </a: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CE3856DE-F0A9-4099-1DDF-135A4D93E44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6"/>
          <a:stretch>
            <a:fillRect/>
          </a:stretch>
        </p:blipFill>
        <p:spPr/>
      </p:pic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7EEAD0BA-76F3-EB3B-6D45-BBD07F9DDEC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>
            <a:fillRect/>
          </a:stretch>
        </p:blipFill>
        <p:spPr/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7E6AF0E-9DEE-299E-656B-FE59A2055A4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Mots à signer, messages privés, sondages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65B711BF-8F73-729B-C6E3-26BDB91640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Facile à remplir et à partager aux familles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7025777B-DDEA-7CE2-3A90-5515F666D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suivi de l’élève</a:t>
            </a:r>
          </a:p>
        </p:txBody>
      </p:sp>
    </p:spTree>
    <p:extLst>
      <p:ext uri="{BB962C8B-B14F-4D97-AF65-F5344CB8AC3E}">
        <p14:creationId xmlns:p14="http://schemas.microsoft.com/office/powerpoint/2010/main" val="19235076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EB27927-F7C7-43D8-6B73-0373455A5E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732" y="4943286"/>
            <a:ext cx="5184775" cy="397032"/>
          </a:xfrm>
        </p:spPr>
        <p:txBody>
          <a:bodyPr/>
          <a:lstStyle/>
          <a:p>
            <a:r>
              <a:rPr lang="fr-FR" dirty="0"/>
              <a:t>À la quête des savoirs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E4C1A0-5822-21C7-AFEB-E86C444F57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Le journal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AD5C595-FBC6-43AB-DB08-FC1863485F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Des articles, reportages et interviews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Des sources fiables et de fins connaisseurs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Découverte d’un thème différent chaque jour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Rituel de la blague et de la devinette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557D7DFB-17CE-D86C-31A0-37DEBDE20D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De nombreuses surprises toute l’année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56D4544D-6491-CC42-DAD2-9A9839353B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Publié tous les jours de l’année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DFC0FDD3-CE4C-E13D-E36C-DA51D90D5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quête des savoirs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B1B1F5DF-3CEC-DAFA-8278-F29A346D13C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6"/>
          <a:stretch>
            <a:fillRect/>
          </a:stretch>
        </p:blipFill>
        <p:spPr/>
      </p:pic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A2261243-5744-64F0-56EF-D4F0EAC34C8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06510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EB27927-F7C7-43D8-6B73-0373455A5E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732" y="4943286"/>
            <a:ext cx="5184775" cy="397032"/>
          </a:xfrm>
        </p:spPr>
        <p:txBody>
          <a:bodyPr/>
          <a:lstStyle/>
          <a:p>
            <a:r>
              <a:rPr lang="fr-FR" dirty="0"/>
              <a:t>Toutes les disciplines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E4C1A0-5822-21C7-AFEB-E86C444F57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20 éditeurs choisis avec soin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AD5C595-FBC6-43AB-DB08-FC1863485F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De la GS au CM2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Utilisables dans tout l’ENT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Un seul compte par élève et rien à installer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Fonctionne sur tous vos supports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557D7DFB-17CE-D86C-31A0-37DEBDE20D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Accessibles en illimité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56D4544D-6491-CC42-DAD2-9A9839353B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Les grands noms et les start-up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DFC0FDD3-CE4C-E13D-E36C-DA51D90D5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1 800 ressources numériques Beneylu School Infini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0A6E4E7D-C3F0-665F-9A9A-9CCA03898C8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6"/>
          <a:stretch>
            <a:fillRect/>
          </a:stretch>
        </p:blipFill>
        <p:spPr/>
      </p:pic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58489533-C47B-1756-946A-E94E29FA9D3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54927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80F588-7BCF-0448-1C86-04D23A71D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Quels espaces de travail 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F7BBF74-55A7-BC92-5BFC-488B75367E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 la classe à l’école</a:t>
            </a:r>
          </a:p>
        </p:txBody>
      </p:sp>
    </p:spTree>
    <p:extLst>
      <p:ext uri="{BB962C8B-B14F-4D97-AF65-F5344CB8AC3E}">
        <p14:creationId xmlns:p14="http://schemas.microsoft.com/office/powerpoint/2010/main" val="18658398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EBA4DA1-3355-DB27-94BF-DF7FEBD28D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La classe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AF69138-70A5-1207-9C0A-89C57A2D43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La configuration de la classe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8C63BF0-C5B1-2178-12D1-72D2824011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Aucune publicité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Navigation sur internet 100 % sécurisée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Un compte par utilisateur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Un ou plusieurs professeurs maîtres à bord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D474F768-324D-6497-AA4C-90A6E90F57C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6"/>
          <a:stretch>
            <a:fillRect/>
          </a:stretch>
        </p:blipFill>
        <p:spPr/>
      </p:pic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63B7FE28-7DD6-80C8-45D9-2ABCD68CC68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6"/>
          <a:stretch>
            <a:fillRect/>
          </a:stretch>
        </p:blipFill>
        <p:spPr/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E6FE42D-ECF1-A41A-411A-A5CB5493F60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Vous, vos élèves et leurs parents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CCA41021-BC86-D1E1-8024-6B5FE2FB097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Ouvrir / fermer les apps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66026B5E-D374-5982-9C03-1C223DCD5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classe</a:t>
            </a:r>
          </a:p>
        </p:txBody>
      </p:sp>
    </p:spTree>
    <p:extLst>
      <p:ext uri="{BB962C8B-B14F-4D97-AF65-F5344CB8AC3E}">
        <p14:creationId xmlns:p14="http://schemas.microsoft.com/office/powerpoint/2010/main" val="11348604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C771F46-7F1E-255D-E492-7B216719D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Création des groupes de travail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75A0349-A6ED-AABC-A442-BFAD806E1C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Filtrage des publications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C4F07E1-220D-1675-9F48-E7F1F3414F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Création de groupes dans la classe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Choix des applications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Distribution du travail plus facile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Filtrage des informations par groupe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F790F0DD-7289-A42E-59C2-40E64F5BED7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" b="227"/>
          <a:stretch>
            <a:fillRect/>
          </a:stretch>
        </p:blipFill>
        <p:spPr/>
      </p:pic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A045E85D-ABC8-7F98-4ABC-A48AC12A43E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" b="116"/>
          <a:stretch>
            <a:fillRect/>
          </a:stretch>
        </p:blipFill>
        <p:spPr/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AAE00ED-09A6-F79E-C30E-28FD38A2C0D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Pour organiser le travail des classes multi-niveaux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0B850FC3-4D44-79F2-5221-DA550A9AF5C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Pour différencier les apprentissages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34C2F8D1-6308-5D0B-59E2-457686A6A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groupes de travail</a:t>
            </a:r>
          </a:p>
        </p:txBody>
      </p:sp>
    </p:spTree>
    <p:extLst>
      <p:ext uri="{BB962C8B-B14F-4D97-AF65-F5344CB8AC3E}">
        <p14:creationId xmlns:p14="http://schemas.microsoft.com/office/powerpoint/2010/main" val="19221687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C4E3F30-9CC2-9D1F-C33E-4991F04053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732" y="4943286"/>
            <a:ext cx="5184775" cy="397032"/>
          </a:xfrm>
        </p:spPr>
        <p:txBody>
          <a:bodyPr/>
          <a:lstStyle/>
          <a:p>
            <a:r>
              <a:rPr lang="fr-FR" dirty="0"/>
              <a:t>Les partenariats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51C9F71-7927-2FAD-5715-C28A38AEA3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4208" y="4943286"/>
            <a:ext cx="5184000" cy="397032"/>
          </a:xfrm>
        </p:spPr>
        <p:txBody>
          <a:bodyPr/>
          <a:lstStyle/>
          <a:p>
            <a:r>
              <a:rPr lang="fr-FR" dirty="0"/>
              <a:t>Les correspondants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3AE55C6-6925-8C0C-4B90-B74126BB343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De véritables échanges scolaires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En français, en anglais et en espagnol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Choix des applications par les professeurs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Communication sécurisée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D778D118-E806-DFA7-31DD-9329E00C9A0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" b="227"/>
          <a:stretch>
            <a:fillRect/>
          </a:stretch>
        </p:blipFill>
        <p:spPr/>
      </p:pic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B6A335CA-3EDE-9403-005B-AA750384844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" b="227"/>
          <a:stretch>
            <a:fillRect/>
          </a:stretch>
        </p:blipFill>
        <p:spPr/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A04F14C-D1D2-E976-D89A-3ED5EC63331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Pour créer un cadre sécurisé d’échanges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3F5DDD35-4FDD-3317-C2BF-3AACF0356E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Pour communiquer avec les contacts autorisés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A0F5B64C-EAC0-8488-4D3A-4700D5326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partenariats</a:t>
            </a:r>
          </a:p>
        </p:txBody>
      </p:sp>
    </p:spTree>
    <p:extLst>
      <p:ext uri="{BB962C8B-B14F-4D97-AF65-F5344CB8AC3E}">
        <p14:creationId xmlns:p14="http://schemas.microsoft.com/office/powerpoint/2010/main" val="6031362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6F68F69-AB29-8022-68BC-412A9E39FB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L’école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1EDE057-56F8-DE14-1F7F-23F46558C3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La configuration de l’école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8071E61-8C82-0735-4355-C5B88CCC36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Gestion par le directeur et les référents 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Alimentation manuelle ou via Onde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Création des classes et des groupes interclasses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Affectation rapide des élèves à leurs classes</a:t>
            </a: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3CF68091-6F45-DD29-8AC5-09D1A4A331A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>
            <a:fillRect/>
          </a:stretch>
        </p:blipFill>
        <p:spPr/>
      </p:pic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121BD4A8-0E5B-86C9-0CAA-B229E073733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" b="227"/>
          <a:stretch>
            <a:fillRect/>
          </a:stretch>
        </p:blipFill>
        <p:spPr/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678FC60-B559-610F-FB84-FC187EA8CDA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Gestion des classes et des comptes professeurs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F8F58BA1-BDBA-D605-8886-155F27A4328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Changer un élève de classe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9F6A1D14-03FC-5010-6BBB-936B39FCD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L’école</a:t>
            </a:r>
          </a:p>
        </p:txBody>
      </p:sp>
    </p:spTree>
    <p:extLst>
      <p:ext uri="{BB962C8B-B14F-4D97-AF65-F5344CB8AC3E}">
        <p14:creationId xmlns:p14="http://schemas.microsoft.com/office/powerpoint/2010/main" val="34185769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C0A172-0CDF-8F77-E2F9-603152EF7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Besoin d’un coup de pouce 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9AB06BA-46B0-6607-20C2-52C1BF9FB4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Des tutoriels à l’équipe Beneylu</a:t>
            </a:r>
          </a:p>
        </p:txBody>
      </p:sp>
    </p:spTree>
    <p:extLst>
      <p:ext uri="{BB962C8B-B14F-4D97-AF65-F5344CB8AC3E}">
        <p14:creationId xmlns:p14="http://schemas.microsoft.com/office/powerpoint/2010/main" val="1769525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7ADA29E-E424-A095-E7CD-FED0E0336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Beneylu </a:t>
            </a:r>
            <a:r>
              <a:rPr lang="fr-FR" dirty="0" err="1"/>
              <a:t>School</a:t>
            </a:r>
            <a:r>
              <a:rPr lang="fr-FR" dirty="0"/>
              <a:t> c’est :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4D70010-ED01-34EF-F8C7-F42ED0025934}"/>
              </a:ext>
            </a:extLst>
          </p:cNvPr>
          <p:cNvSpPr txBox="1"/>
          <p:nvPr/>
        </p:nvSpPr>
        <p:spPr>
          <a:xfrm>
            <a:off x="179694" y="4022877"/>
            <a:ext cx="40556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1 plateforme unique</a:t>
            </a:r>
          </a:p>
          <a:p>
            <a:pPr algn="ctr"/>
            <a:r>
              <a:rPr lang="fr-FR" sz="220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respectueuse des données</a:t>
            </a:r>
            <a:r>
              <a:rPr lang="fr-FR" sz="2200" dirty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3156C98-25F1-1EB6-CE5F-371021CA16A9}"/>
              </a:ext>
            </a:extLst>
          </p:cNvPr>
          <p:cNvSpPr txBox="1"/>
          <p:nvPr/>
        </p:nvSpPr>
        <p:spPr>
          <a:xfrm>
            <a:off x="4926371" y="4022877"/>
            <a:ext cx="30303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15 applications</a:t>
            </a:r>
            <a:br>
              <a:rPr lang="fr-FR" sz="2200" dirty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</a:br>
            <a:r>
              <a:rPr lang="fr-FR" sz="220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dédiées au primaire</a:t>
            </a:r>
            <a:endParaRPr lang="fr-FR" sz="2200" dirty="0">
              <a:solidFill>
                <a:schemeClr val="accent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3805F03-2910-64B1-B6B9-C9BB97704C52}"/>
              </a:ext>
            </a:extLst>
          </p:cNvPr>
          <p:cNvSpPr txBox="1"/>
          <p:nvPr/>
        </p:nvSpPr>
        <p:spPr>
          <a:xfrm>
            <a:off x="8872277" y="4022877"/>
            <a:ext cx="2677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1 800 ressources</a:t>
            </a:r>
            <a:br>
              <a:rPr lang="fr-FR" sz="2200" dirty="0">
                <a:latin typeface="+mj-lt"/>
                <a:cs typeface="Calibri" panose="020F0502020204030204" pitchFamily="34" charset="0"/>
              </a:rPr>
            </a:br>
            <a:r>
              <a:rPr lang="fr-FR" sz="2200" dirty="0">
                <a:latin typeface="+mj-lt"/>
                <a:cs typeface="Calibri" panose="020F0502020204030204" pitchFamily="34" charset="0"/>
              </a:rPr>
              <a:t>en accès illimité</a:t>
            </a:r>
            <a:r>
              <a:rPr lang="fr-FR" sz="2200" dirty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9370107-2ED0-B562-54E0-9314CBE4B984}"/>
              </a:ext>
            </a:extLst>
          </p:cNvPr>
          <p:cNvSpPr txBox="1">
            <a:spLocks/>
          </p:cNvSpPr>
          <p:nvPr/>
        </p:nvSpPr>
        <p:spPr>
          <a:xfrm rot="21596481">
            <a:off x="8249052" y="3897680"/>
            <a:ext cx="448220" cy="79039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000" dirty="0">
                <a:solidFill>
                  <a:schemeClr val="tx2"/>
                </a:solidFill>
              </a:rPr>
              <a:t>+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8A4EC82-E35C-17CA-BE0F-2B6A410B2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7497" y="2457450"/>
            <a:ext cx="2159998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2210569A-9902-B9B6-0168-4877D77DC20E}"/>
              </a:ext>
            </a:extLst>
          </p:cNvPr>
          <p:cNvSpPr txBox="1">
            <a:spLocks/>
          </p:cNvSpPr>
          <p:nvPr/>
        </p:nvSpPr>
        <p:spPr>
          <a:xfrm rot="21596481">
            <a:off x="4260673" y="3897680"/>
            <a:ext cx="448220" cy="79039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000" dirty="0">
                <a:solidFill>
                  <a:schemeClr val="tx2"/>
                </a:solidFill>
              </a:rPr>
              <a:t>+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69B8BBF8-DD8A-EC87-795F-4AEBDC53C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3446" y="2457450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66A8BC35-A47C-370C-9711-7B5669171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89519" y="2457450"/>
            <a:ext cx="1696335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96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751A769-3215-CD54-BF7F-0CC758B81F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Les tutoriels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C4B1E8B-1D16-C16D-7909-E51D671AAD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Le support aux professeurs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F21008B-D914-2752-D7F2-DA5CBA8245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/>
          </a:bodyPr>
          <a:lstStyle/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Des tutoriels complets et illustrés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Des kits à télécharger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Réponses envoyées dès 15h du lundi au vendredi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Enthousiasme, professionnalisme et bienveillance !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88004088-9E05-ADAD-B06D-1FB12E2760D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6"/>
          <a:stretch>
            <a:fillRect/>
          </a:stretch>
        </p:blipFill>
        <p:spPr/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92A9DD13-EAB8-F5D7-7571-D9B8AFB783D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Les réponses à toutes vos questions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511A0C51-53E9-A0BC-2049-CE20FA46D0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Pour vous dépanner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83AF70E8-353B-0092-CD1B-B94D04EBA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tutoriels</a:t>
            </a:r>
          </a:p>
        </p:txBody>
      </p:sp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id="{5901C69F-553B-8424-C016-7D207F338CD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937647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645C614-52AD-14AB-8795-A19D66118D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732" y="4943286"/>
            <a:ext cx="5184775" cy="397032"/>
          </a:xfrm>
        </p:spPr>
        <p:txBody>
          <a:bodyPr/>
          <a:lstStyle/>
          <a:p>
            <a:r>
              <a:rPr lang="fr-FR" dirty="0"/>
              <a:t>Les exemples d’usages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2D27589-B48E-FD98-DE51-83D152EC63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4208" y="4943286"/>
            <a:ext cx="5184000" cy="397032"/>
          </a:xfrm>
        </p:spPr>
        <p:txBody>
          <a:bodyPr/>
          <a:lstStyle/>
          <a:p>
            <a:r>
              <a:rPr lang="fr-FR" dirty="0"/>
              <a:t>Les chartes d’utilisation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CFFB4FE-DCBE-A282-3E5B-0A42F41A2E5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Expériences, photos et liens utiles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Pour démarrer et pour tous les jours suivants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La version PDF et la version modifiable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Pour les élèves et pour les parents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FA575ED6-856B-13AF-2C3D-5E2F739C243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" b="227"/>
          <a:stretch>
            <a:fillRect/>
          </a:stretch>
        </p:blipFill>
        <p:spPr/>
      </p:pic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53D1C8CA-5349-3B7C-E573-6EEDF901B6A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" b="227"/>
          <a:stretch>
            <a:fillRect/>
          </a:stretch>
        </p:blipFill>
        <p:spPr/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49A54E5-F32F-5AFA-D649-1255B3C6B67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Les bonnes idées des collègues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4C08B93-B352-6C7E-4B28-971C67F088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Les règles au clair dès le début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5556CAD3-2994-7E97-9D84-F35092EC6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coups de pouce pour les profs</a:t>
            </a:r>
          </a:p>
        </p:txBody>
      </p:sp>
    </p:spTree>
    <p:extLst>
      <p:ext uri="{BB962C8B-B14F-4D97-AF65-F5344CB8AC3E}">
        <p14:creationId xmlns:p14="http://schemas.microsoft.com/office/powerpoint/2010/main" val="32841974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D901C89-39CB-ADB9-8729-6DA830D414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Les pas à pas élèves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136FD40-80D3-5C56-A5DD-D5164078EC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Les tutoriels pour les parents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7CA0C4E-7985-A4C8-5F8A-5D6F77A936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Numérotés, illustrés et recto-verso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À imprimer ou distribuer dans la médiathèque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La version PDF et la version modifiable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Les principales actions illustrées</a:t>
            </a: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1BC9D346-CC82-7433-DE49-3CDE2613BFB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6"/>
          <a:stretch>
            <a:fillRect/>
          </a:stretch>
        </p:blipFill>
        <p:spPr/>
      </p:pic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561BD9AF-EF52-5AB5-8313-E6EDD8159B0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6"/>
          <a:stretch>
            <a:fillRect/>
          </a:stretch>
        </p:blipFill>
        <p:spPr/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684C384-EF5E-1A4C-A1F3-370524C43E8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Les actions principales très illustrées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227C018-65B2-E24D-B328-08DDC1A37F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Pour une montée à bord réussie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6DDBF080-D9FC-E8F5-2261-72C6BA742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tutoriels pour les élèves et leurs parents</a:t>
            </a:r>
          </a:p>
        </p:txBody>
      </p:sp>
    </p:spTree>
    <p:extLst>
      <p:ext uri="{BB962C8B-B14F-4D97-AF65-F5344CB8AC3E}">
        <p14:creationId xmlns:p14="http://schemas.microsoft.com/office/powerpoint/2010/main" val="23253442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AA2A7B-236D-91DE-EEB6-C87900D0E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Bienvenue à bord !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4CF2C9-5B43-0733-4592-6ED12ECE96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Écrivez-nous à </a:t>
            </a:r>
            <a:r>
              <a:rPr lang="fr-FR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support@beneylu.com</a:t>
            </a:r>
            <a:r>
              <a:rPr lang="fr-FR" dirty="0"/>
              <a:t> si vous avez des questions </a:t>
            </a:r>
            <a:r>
              <a:rPr lang="fr-FR" dirty="0">
                <a:sym typeface="Wingdings" panose="05000000000000000000" pitchFamily="2" charset="2"/>
              </a:rPr>
              <a:t>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7821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C6303B-C24A-3715-0BF4-D03A078AA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abonnements pour la classe et pour l’école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DC0B4379-F7C1-937D-DA02-BA8BC2F5B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304925"/>
            <a:ext cx="731520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74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A5D219E-AB3E-4A57-99F7-A385D14982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732" y="4943286"/>
            <a:ext cx="5184775" cy="397032"/>
          </a:xfrm>
        </p:spPr>
        <p:txBody>
          <a:bodyPr/>
          <a:lstStyle/>
          <a:p>
            <a:r>
              <a:rPr lang="fr-FR" dirty="0"/>
              <a:t>Un navigateur internet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22E1DAE-1178-E776-E2EE-D311A2EC42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4208" y="4943286"/>
            <a:ext cx="5184000" cy="397032"/>
          </a:xfrm>
        </p:spPr>
        <p:txBody>
          <a:bodyPr/>
          <a:lstStyle/>
          <a:p>
            <a:r>
              <a:rPr lang="fr-FR" dirty="0"/>
              <a:t>Un terminal connecté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F620056-C6A8-A378-3C85-8FC521705A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Aucun logiciel à installer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Fonctionne à l’école, à la maison, en sortie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Débit : si YouTube fonctionne, Beneylu fonctionne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/>
              <a:t>Ordi fond de salle, classe mobile, … tout marche !</a:t>
            </a: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0DFC38FE-40E4-2892-A490-8D3480BA3DE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" b="227"/>
          <a:stretch>
            <a:fillRect/>
          </a:stretch>
        </p:blipFill>
        <p:spPr>
          <a:xfrm>
            <a:off x="702731" y="1537198"/>
            <a:ext cx="5184775" cy="3240088"/>
          </a:xfrm>
        </p:spPr>
      </p:pic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EC6745CA-2AAC-450A-DBAB-A144DCD6086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" b="116"/>
          <a:stretch>
            <a:fillRect/>
          </a:stretch>
        </p:blipFill>
        <p:spPr/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5C7E7FE-BC2A-8508-6A73-C47006DC33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2731" y="5351421"/>
            <a:ext cx="5184775" cy="286232"/>
          </a:xfrm>
        </p:spPr>
        <p:txBody>
          <a:bodyPr/>
          <a:lstStyle/>
          <a:p>
            <a:r>
              <a:rPr lang="fr-FR" dirty="0"/>
              <a:t>Moderne et à jour pour la sécurité.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0EF906DC-2836-0346-D327-122C113AFD5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03434" y="5351421"/>
            <a:ext cx="5184775" cy="286232"/>
          </a:xfrm>
        </p:spPr>
        <p:txBody>
          <a:bodyPr/>
          <a:lstStyle/>
          <a:p>
            <a:r>
              <a:rPr lang="fr-FR" dirty="0"/>
              <a:t>Ordinateur, TBI, tablette ou smartphone.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67763C8E-741E-1A8A-08F1-944591CF3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matériel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7F83287-981E-EC8E-2B5D-B9A6F711C4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094" y="2148515"/>
            <a:ext cx="1719642" cy="99979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7537B83-12B0-787D-D8E1-8A09574ACD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776" y="3474720"/>
            <a:ext cx="430836" cy="43083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248210C-DA3A-B84C-0CA9-32B636C53F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270" y="3288117"/>
            <a:ext cx="430836" cy="43083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EDF0910-58BD-EFC4-4421-073DFB39C9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665" y="3115831"/>
            <a:ext cx="1358324" cy="78972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7074BCA-B5B9-16DF-F9AE-A4A2ED3FCF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083" y="2960133"/>
            <a:ext cx="688476" cy="40027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1D26881-F426-99A6-4D44-782AE7E0A7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083" y="3474720"/>
            <a:ext cx="611179" cy="40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225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5D1039-2C65-3D1E-28B7-4AA6AF0CF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C’est pour qui 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7C4AAF-1365-D4B1-95F7-4A0BCF259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852263"/>
            <a:ext cx="9585960" cy="784482"/>
          </a:xfrm>
        </p:spPr>
        <p:txBody>
          <a:bodyPr/>
          <a:lstStyle/>
          <a:p>
            <a:r>
              <a:rPr lang="fr-FR" dirty="0"/>
              <a:t>Passionnément pour les élèves, beaucoup pour les profs, un peu pour les parents</a:t>
            </a:r>
          </a:p>
        </p:txBody>
      </p:sp>
    </p:spTree>
    <p:extLst>
      <p:ext uri="{BB962C8B-B14F-4D97-AF65-F5344CB8AC3E}">
        <p14:creationId xmlns:p14="http://schemas.microsoft.com/office/powerpoint/2010/main" val="1636382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3868F2A-4B16-E7CE-2485-8DE7F724EB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732" y="4943286"/>
            <a:ext cx="5184775" cy="397032"/>
          </a:xfrm>
        </p:spPr>
        <p:txBody>
          <a:bodyPr/>
          <a:lstStyle/>
          <a:p>
            <a:r>
              <a:rPr lang="fr-FR" dirty="0"/>
              <a:t>Un accès complètement sécurisé</a:t>
            </a:r>
            <a:endParaRPr lang="en-GB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E3E80CE-3DE1-DF33-971C-A14751286B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4208" y="4943286"/>
            <a:ext cx="5184000" cy="397032"/>
          </a:xfrm>
        </p:spPr>
        <p:txBody>
          <a:bodyPr/>
          <a:lstStyle/>
          <a:p>
            <a:r>
              <a:rPr lang="fr-FR" dirty="0"/>
              <a:t>Une vraie classe numérique</a:t>
            </a:r>
            <a:endParaRPr lang="en-GB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7B3A8DA-A566-12B4-25DD-3E60F91EFD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Un compte avec un mot de passe chacun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Hébergé en France et conforme au RGPD*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Intuitive pour les enfants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Modérée par le professeur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B04DFB8-CA80-7975-1CBF-F7FCF1472E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2731" y="5351421"/>
            <a:ext cx="5184775" cy="286232"/>
          </a:xfrm>
        </p:spPr>
        <p:txBody>
          <a:bodyPr/>
          <a:lstStyle/>
          <a:p>
            <a:r>
              <a:rPr lang="fr-FR" dirty="0"/>
              <a:t>pour les professeurs, les élèves et leurs parents.</a:t>
            </a:r>
            <a:endParaRPr lang="en-GB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40618E5-660E-762C-FB1B-87E34E13A0F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03434" y="5351421"/>
            <a:ext cx="5184775" cy="286232"/>
          </a:xfrm>
        </p:spPr>
        <p:txBody>
          <a:bodyPr/>
          <a:lstStyle/>
          <a:p>
            <a:r>
              <a:rPr lang="fr-FR" dirty="0"/>
              <a:t>imaginée pour le primaire.</a:t>
            </a:r>
            <a:endParaRPr lang="en-GB" dirty="0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B846C88D-9F94-EAA1-95A9-209F39D6F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plateforme pour les écoles primaires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7DD159FD-2395-DF57-D9D8-F764318C233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" b="3255"/>
          <a:stretch>
            <a:fillRect/>
          </a:stretch>
        </p:blipFill>
        <p:spPr/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FD7CB569-2D46-22A8-2F1D-4CBD1FA3C73F}"/>
              </a:ext>
            </a:extLst>
          </p:cNvPr>
          <p:cNvSpPr txBox="1"/>
          <p:nvPr/>
        </p:nvSpPr>
        <p:spPr>
          <a:xfrm>
            <a:off x="8522894" y="6566942"/>
            <a:ext cx="36662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* Le Règlement Général sur la Protection des Données</a:t>
            </a:r>
          </a:p>
        </p:txBody>
      </p:sp>
      <p:sp>
        <p:nvSpPr>
          <p:cNvPr id="22" name="Flèche droite 19">
            <a:extLst>
              <a:ext uri="{FF2B5EF4-FFF2-40B4-BE49-F238E27FC236}">
                <a16:creationId xmlns:a16="http://schemas.microsoft.com/office/drawing/2014/main" id="{F87DE4D1-1EE5-FDBA-551D-7EF70BFDB5FF}"/>
              </a:ext>
            </a:extLst>
          </p:cNvPr>
          <p:cNvSpPr/>
          <p:nvPr/>
        </p:nvSpPr>
        <p:spPr>
          <a:xfrm>
            <a:off x="5436180" y="3110329"/>
            <a:ext cx="1223412" cy="130826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Picture 2" descr="https://cdn5-prod.bns.ovh/ent/assets/images/icons/lock-128.png">
            <a:extLst>
              <a:ext uri="{FF2B5EF4-FFF2-40B4-BE49-F238E27FC236}">
                <a16:creationId xmlns:a16="http://schemas.microsoft.com/office/drawing/2014/main" id="{C1A51568-4B04-1E25-0B8C-0DBA524B0A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216"/>
          <a:stretch/>
        </p:blipFill>
        <p:spPr bwMode="auto">
          <a:xfrm>
            <a:off x="5905314" y="2940484"/>
            <a:ext cx="405147" cy="432000"/>
          </a:xfrm>
          <a:prstGeom prst="rect">
            <a:avLst/>
          </a:prstGeom>
        </p:spPr>
      </p:pic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1F02A735-1789-3B2D-D69F-9FACA7C48D0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43477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E785C47E-5A2F-A9DD-F2EA-7CA289418C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La génération des mots de passe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46F115-25B8-E36A-A64E-14D3DC611A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4208" y="4943286"/>
            <a:ext cx="5184000" cy="397032"/>
          </a:xfrm>
        </p:spPr>
        <p:txBody>
          <a:bodyPr/>
          <a:lstStyle/>
          <a:p>
            <a:r>
              <a:rPr lang="fr-FR" dirty="0"/>
              <a:t>L’ouverture des apps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C91B068-8D42-FD5A-FAE3-B2A7368204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Création des comptes élèves et parents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Génération des mots de passe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Ouverture et fermeture des applications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Modération a priori et a posteriori</a:t>
            </a: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5B638F02-C070-5CC9-5910-68697FBD96D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>
            <a:fillRect/>
          </a:stretch>
        </p:blipFill>
        <p:spPr/>
      </p:pic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97D03D2A-A177-35DE-86F7-E41841E8FD2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6"/>
          <a:stretch>
            <a:fillRect/>
          </a:stretch>
        </p:blipFill>
        <p:spPr/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C6F4303-D338-CF84-BAA9-25644217262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2731" y="5351421"/>
            <a:ext cx="5184775" cy="286232"/>
          </a:xfrm>
        </p:spPr>
        <p:txBody>
          <a:bodyPr/>
          <a:lstStyle/>
          <a:p>
            <a:r>
              <a:rPr lang="fr-FR" dirty="0"/>
              <a:t>À la main du professeur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9B6763A7-A2C7-03AC-4D44-5BC8E59700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À la main du professeur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B4D13DB3-3BE2-F54F-2EBF-B85DAD113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compte du professeur</a:t>
            </a:r>
          </a:p>
        </p:txBody>
      </p:sp>
    </p:spTree>
    <p:extLst>
      <p:ext uri="{BB962C8B-B14F-4D97-AF65-F5344CB8AC3E}">
        <p14:creationId xmlns:p14="http://schemas.microsoft.com/office/powerpoint/2010/main" val="935227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61637BA-4910-D3AF-DC87-575D89A129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Les comptes élèves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88DB468-0E47-D3F9-7E52-75FDA21394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Les contributions des élèves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48A9D57-0698-4350-437E-50377104CB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Un compte par élève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Accès aux applications ouvertes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Accès aux documents personnels et de la classe</a:t>
            </a:r>
          </a:p>
          <a:p>
            <a:pPr marL="33750" indent="-285750">
              <a:buFont typeface="Wingdings" panose="05000000000000000000" pitchFamily="2" charset="2"/>
              <a:buChar char="ü"/>
            </a:pPr>
            <a:r>
              <a:rPr lang="fr-FR" dirty="0"/>
              <a:t>Création de contenus modérés par le professeur</a:t>
            </a: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F7DE23F4-8EA2-0B0D-DC11-6923424C1A5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>
            <a:fillRect/>
          </a:stretch>
        </p:blipFill>
        <p:spPr/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533CDF9-46BD-89A8-71EB-5B2EADC0E02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 dirty="0"/>
              <a:t>Chacun son mot de passe top secret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C4D83514-CDAA-D8D1-E705-15733BE1414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Sur une plateforme faite pour eux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04637D09-5AD7-C9BB-9341-AE4C8A871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compte élève</a:t>
            </a: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10C135D2-EE85-BA55-C53B-2F1590BB76F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2" r="127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7856023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Beneylu">
  <a:themeElements>
    <a:clrScheme name="Beneylu 2018">
      <a:dk1>
        <a:srgbClr val="002642"/>
      </a:dk1>
      <a:lt1>
        <a:sysClr val="window" lastClr="FFFFFF"/>
      </a:lt1>
      <a:dk2>
        <a:srgbClr val="002642"/>
      </a:dk2>
      <a:lt2>
        <a:srgbClr val="FFFFFF"/>
      </a:lt2>
      <a:accent1>
        <a:srgbClr val="FF3131"/>
      </a:accent1>
      <a:accent2>
        <a:srgbClr val="FAA829"/>
      </a:accent2>
      <a:accent3>
        <a:srgbClr val="8AC44A"/>
      </a:accent3>
      <a:accent4>
        <a:srgbClr val="08CCED"/>
      </a:accent4>
      <a:accent5>
        <a:srgbClr val="F0D614"/>
      </a:accent5>
      <a:accent6>
        <a:srgbClr val="7859C9"/>
      </a:accent6>
      <a:hlink>
        <a:srgbClr val="002642"/>
      </a:hlink>
      <a:folHlink>
        <a:srgbClr val="002642"/>
      </a:folHlink>
    </a:clrScheme>
    <a:fontScheme name="Beneylu 2018">
      <a:majorFont>
        <a:latin typeface="Averta"/>
        <a:ea typeface=""/>
        <a:cs typeface=""/>
      </a:majorFont>
      <a:minorFont>
        <a:latin typeface="Avert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PowerPoint.potx" id="{54061B5D-D015-43C9-BDD9-5BCFA60F7CA0}" vid="{88A5BF0A-F71D-4A3F-8F6E-739496CB66D2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Présenter-aux-collègues</Template>
  <TotalTime>189</TotalTime>
  <Words>1191</Words>
  <Application>Microsoft Office PowerPoint</Application>
  <PresentationFormat>Grand écran</PresentationFormat>
  <Paragraphs>231</Paragraphs>
  <Slides>33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41" baseType="lpstr">
      <vt:lpstr>Arial</vt:lpstr>
      <vt:lpstr>Averta</vt:lpstr>
      <vt:lpstr>Averta Light</vt:lpstr>
      <vt:lpstr>Averta Semibold</vt:lpstr>
      <vt:lpstr>Calibri</vt:lpstr>
      <vt:lpstr>Courier New</vt:lpstr>
      <vt:lpstr>Wingdings</vt:lpstr>
      <vt:lpstr>Thème Beneylu</vt:lpstr>
      <vt:lpstr>Présentation PowerPoint</vt:lpstr>
      <vt:lpstr>C’est quoi Beneylu School ?</vt:lpstr>
      <vt:lpstr>Beneylu School c’est :</vt:lpstr>
      <vt:lpstr>Les abonnements pour la classe et pour l’école</vt:lpstr>
      <vt:lpstr>Le matériel</vt:lpstr>
      <vt:lpstr>C’est pour qui ?</vt:lpstr>
      <vt:lpstr>La plateforme pour les écoles primaires</vt:lpstr>
      <vt:lpstr>Le compte du professeur</vt:lpstr>
      <vt:lpstr>Le compte élève</vt:lpstr>
      <vt:lpstr>Les comptes parents</vt:lpstr>
      <vt:lpstr>Comment ça marche ?</vt:lpstr>
      <vt:lpstr>Installation de l’app mobile</vt:lpstr>
      <vt:lpstr>La configuration de la classe</vt:lpstr>
      <vt:lpstr>Gérer l’application</vt:lpstr>
      <vt:lpstr>Que faire sur Beneylu School ?</vt:lpstr>
      <vt:lpstr>La première identité numérique de l’élève</vt:lpstr>
      <vt:lpstr>L’organisation quotidienne</vt:lpstr>
      <vt:lpstr>La production d’écrits</vt:lpstr>
      <vt:lpstr>Le stockage de tous les documents en sécurité</vt:lpstr>
      <vt:lpstr>Le travail collaboratif</vt:lpstr>
      <vt:lpstr>Le suivi de l’élève</vt:lpstr>
      <vt:lpstr>La quête des savoirs</vt:lpstr>
      <vt:lpstr>1 800 ressources numériques Beneylu School Infini</vt:lpstr>
      <vt:lpstr>Quels espaces de travail ?</vt:lpstr>
      <vt:lpstr>La classe</vt:lpstr>
      <vt:lpstr>Les groupes de travail</vt:lpstr>
      <vt:lpstr>Les partenariats</vt:lpstr>
      <vt:lpstr>L’école</vt:lpstr>
      <vt:lpstr>Besoin d’un coup de pouce ?</vt:lpstr>
      <vt:lpstr>Les tutoriels</vt:lpstr>
      <vt:lpstr>Les coups de pouce pour les profs</vt:lpstr>
      <vt:lpstr>Les tutoriels pour les élèves et leurs parents</vt:lpstr>
      <vt:lpstr>Bienvenue à bord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Lucile</dc:creator>
  <cp:lastModifiedBy>Lucile Valensi</cp:lastModifiedBy>
  <cp:revision>81</cp:revision>
  <dcterms:created xsi:type="dcterms:W3CDTF">2022-07-04T13:31:12Z</dcterms:created>
  <dcterms:modified xsi:type="dcterms:W3CDTF">2022-11-24T08:47:56Z</dcterms:modified>
</cp:coreProperties>
</file>